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62"/>
  </p:notesMasterIdLst>
  <p:handoutMasterIdLst>
    <p:handoutMasterId r:id="rId163"/>
  </p:handoutMasterIdLst>
  <p:sldIdLst>
    <p:sldId id="316" r:id="rId5"/>
    <p:sldId id="582" r:id="rId6"/>
    <p:sldId id="496" r:id="rId7"/>
    <p:sldId id="497" r:id="rId8"/>
    <p:sldId id="493" r:id="rId9"/>
    <p:sldId id="584" r:id="rId10"/>
    <p:sldId id="585" r:id="rId11"/>
    <p:sldId id="583" r:id="rId12"/>
    <p:sldId id="602" r:id="rId13"/>
    <p:sldId id="586" r:id="rId14"/>
    <p:sldId id="587" r:id="rId15"/>
    <p:sldId id="600" r:id="rId16"/>
    <p:sldId id="601" r:id="rId17"/>
    <p:sldId id="605" r:id="rId18"/>
    <p:sldId id="606" r:id="rId19"/>
    <p:sldId id="639" r:id="rId20"/>
    <p:sldId id="640" r:id="rId21"/>
    <p:sldId id="641" r:id="rId22"/>
    <p:sldId id="642" r:id="rId23"/>
    <p:sldId id="643" r:id="rId24"/>
    <p:sldId id="607" r:id="rId25"/>
    <p:sldId id="608" r:id="rId26"/>
    <p:sldId id="609" r:id="rId27"/>
    <p:sldId id="610" r:id="rId28"/>
    <p:sldId id="611" r:id="rId29"/>
    <p:sldId id="612" r:id="rId30"/>
    <p:sldId id="613" r:id="rId31"/>
    <p:sldId id="614" r:id="rId32"/>
    <p:sldId id="616" r:id="rId33"/>
    <p:sldId id="617" r:id="rId34"/>
    <p:sldId id="618" r:id="rId35"/>
    <p:sldId id="619" r:id="rId36"/>
    <p:sldId id="615" r:id="rId37"/>
    <p:sldId id="620" r:id="rId38"/>
    <p:sldId id="621" r:id="rId39"/>
    <p:sldId id="622" r:id="rId40"/>
    <p:sldId id="623" r:id="rId41"/>
    <p:sldId id="624" r:id="rId42"/>
    <p:sldId id="625" r:id="rId43"/>
    <p:sldId id="626" r:id="rId44"/>
    <p:sldId id="627" r:id="rId45"/>
    <p:sldId id="628" r:id="rId46"/>
    <p:sldId id="629" r:id="rId47"/>
    <p:sldId id="630" r:id="rId48"/>
    <p:sldId id="631" r:id="rId49"/>
    <p:sldId id="632" r:id="rId50"/>
    <p:sldId id="633" r:id="rId51"/>
    <p:sldId id="634" r:id="rId52"/>
    <p:sldId id="635" r:id="rId53"/>
    <p:sldId id="636" r:id="rId54"/>
    <p:sldId id="603" r:id="rId55"/>
    <p:sldId id="604" r:id="rId56"/>
    <p:sldId id="637" r:id="rId57"/>
    <p:sldId id="498" r:id="rId58"/>
    <p:sldId id="499" r:id="rId59"/>
    <p:sldId id="500" r:id="rId60"/>
    <p:sldId id="501" r:id="rId61"/>
    <p:sldId id="502" r:id="rId62"/>
    <p:sldId id="599" r:id="rId63"/>
    <p:sldId id="589" r:id="rId64"/>
    <p:sldId id="588" r:id="rId65"/>
    <p:sldId id="592" r:id="rId66"/>
    <p:sldId id="593" r:id="rId67"/>
    <p:sldId id="597" r:id="rId68"/>
    <p:sldId id="594" r:id="rId69"/>
    <p:sldId id="595" r:id="rId70"/>
    <p:sldId id="596" r:id="rId71"/>
    <p:sldId id="598" r:id="rId72"/>
    <p:sldId id="590" r:id="rId73"/>
    <p:sldId id="644" r:id="rId74"/>
    <p:sldId id="645" r:id="rId75"/>
    <p:sldId id="646" r:id="rId76"/>
    <p:sldId id="698" r:id="rId77"/>
    <p:sldId id="494" r:id="rId78"/>
    <p:sldId id="701" r:id="rId79"/>
    <p:sldId id="699" r:id="rId80"/>
    <p:sldId id="703" r:id="rId81"/>
    <p:sldId id="704" r:id="rId82"/>
    <p:sldId id="705" r:id="rId83"/>
    <p:sldId id="702" r:id="rId84"/>
    <p:sldId id="700" r:id="rId85"/>
    <p:sldId id="706" r:id="rId86"/>
    <p:sldId id="707" r:id="rId87"/>
    <p:sldId id="708" r:id="rId88"/>
    <p:sldId id="647" r:id="rId89"/>
    <p:sldId id="710" r:id="rId90"/>
    <p:sldId id="711" r:id="rId91"/>
    <p:sldId id="712" r:id="rId92"/>
    <p:sldId id="713" r:id="rId93"/>
    <p:sldId id="714" r:id="rId94"/>
    <p:sldId id="649" r:id="rId95"/>
    <p:sldId id="648" r:id="rId96"/>
    <p:sldId id="652" r:id="rId97"/>
    <p:sldId id="653" r:id="rId98"/>
    <p:sldId id="654" r:id="rId99"/>
    <p:sldId id="655" r:id="rId100"/>
    <p:sldId id="656" r:id="rId101"/>
    <p:sldId id="651" r:id="rId102"/>
    <p:sldId id="658" r:id="rId103"/>
    <p:sldId id="657" r:id="rId104"/>
    <p:sldId id="650" r:id="rId105"/>
    <p:sldId id="659" r:id="rId106"/>
    <p:sldId id="660" r:id="rId107"/>
    <p:sldId id="661" r:id="rId108"/>
    <p:sldId id="662" r:id="rId109"/>
    <p:sldId id="663" r:id="rId110"/>
    <p:sldId id="638" r:id="rId111"/>
    <p:sldId id="664" r:id="rId112"/>
    <p:sldId id="709" r:id="rId113"/>
    <p:sldId id="667" r:id="rId114"/>
    <p:sldId id="668" r:id="rId115"/>
    <p:sldId id="676" r:id="rId116"/>
    <p:sldId id="677" r:id="rId117"/>
    <p:sldId id="678" r:id="rId118"/>
    <p:sldId id="679" r:id="rId119"/>
    <p:sldId id="680" r:id="rId120"/>
    <p:sldId id="681" r:id="rId121"/>
    <p:sldId id="682" r:id="rId122"/>
    <p:sldId id="683" r:id="rId123"/>
    <p:sldId id="684" r:id="rId124"/>
    <p:sldId id="685" r:id="rId125"/>
    <p:sldId id="686" r:id="rId126"/>
    <p:sldId id="687" r:id="rId127"/>
    <p:sldId id="669" r:id="rId128"/>
    <p:sldId id="670" r:id="rId129"/>
    <p:sldId id="671" r:id="rId130"/>
    <p:sldId id="672" r:id="rId131"/>
    <p:sldId id="673" r:id="rId132"/>
    <p:sldId id="674" r:id="rId133"/>
    <p:sldId id="675" r:id="rId134"/>
    <p:sldId id="665" r:id="rId135"/>
    <p:sldId id="666" r:id="rId136"/>
    <p:sldId id="697" r:id="rId137"/>
    <p:sldId id="688" r:id="rId138"/>
    <p:sldId id="689" r:id="rId139"/>
    <p:sldId id="690" r:id="rId140"/>
    <p:sldId id="691" r:id="rId141"/>
    <p:sldId id="692" r:id="rId142"/>
    <p:sldId id="693" r:id="rId143"/>
    <p:sldId id="694" r:id="rId144"/>
    <p:sldId id="695" r:id="rId145"/>
    <p:sldId id="715" r:id="rId146"/>
    <p:sldId id="717" r:id="rId147"/>
    <p:sldId id="716" r:id="rId148"/>
    <p:sldId id="722" r:id="rId149"/>
    <p:sldId id="718" r:id="rId150"/>
    <p:sldId id="719" r:id="rId151"/>
    <p:sldId id="720" r:id="rId152"/>
    <p:sldId id="721" r:id="rId153"/>
    <p:sldId id="724" r:id="rId154"/>
    <p:sldId id="723" r:id="rId155"/>
    <p:sldId id="696" r:id="rId156"/>
    <p:sldId id="725" r:id="rId157"/>
    <p:sldId id="726" r:id="rId158"/>
    <p:sldId id="727" r:id="rId159"/>
    <p:sldId id="339" r:id="rId160"/>
    <p:sldId id="364" r:id="rId161"/>
  </p:sldIdLst>
  <p:sldSz cx="9144000" cy="6858000" type="screen4x3"/>
  <p:notesSz cx="6858000" cy="9144000"/>
  <p:custDataLst>
    <p:tags r:id="rId16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">
          <p15:clr>
            <a:srgbClr val="A4A3A4"/>
          </p15:clr>
        </p15:guide>
        <p15:guide id="2" orient="horz" pos="4043">
          <p15:clr>
            <a:srgbClr val="A4A3A4"/>
          </p15:clr>
        </p15:guide>
        <p15:guide id="3" orient="horz" pos="2387">
          <p15:clr>
            <a:srgbClr val="A4A3A4"/>
          </p15:clr>
        </p15:guide>
        <p15:guide id="4" orient="horz" pos="4233">
          <p15:clr>
            <a:srgbClr val="A4A3A4"/>
          </p15:clr>
        </p15:guide>
        <p15:guide id="5" orient="horz" pos="924">
          <p15:clr>
            <a:srgbClr val="A4A3A4"/>
          </p15:clr>
        </p15:guide>
        <p15:guide id="6" orient="horz" pos="736">
          <p15:clr>
            <a:srgbClr val="A4A3A4"/>
          </p15:clr>
        </p15:guide>
        <p15:guide id="7" orient="horz" pos="2882">
          <p15:clr>
            <a:srgbClr val="A4A3A4"/>
          </p15:clr>
        </p15:guide>
        <p15:guide id="8" orient="horz" pos="560">
          <p15:clr>
            <a:srgbClr val="A4A3A4"/>
          </p15:clr>
        </p15:guide>
        <p15:guide id="9" pos="2880">
          <p15:clr>
            <a:srgbClr val="A4A3A4"/>
          </p15:clr>
        </p15:guide>
        <p15:guide id="10" pos="280">
          <p15:clr>
            <a:srgbClr val="A4A3A4"/>
          </p15:clr>
        </p15:guide>
        <p15:guide id="11" pos="5501">
          <p15:clr>
            <a:srgbClr val="A4A3A4"/>
          </p15:clr>
        </p15:guide>
        <p15:guide id="12" pos="2824">
          <p15:clr>
            <a:srgbClr val="A4A3A4"/>
          </p15:clr>
        </p15:guide>
        <p15:guide id="13" pos="2936">
          <p15:clr>
            <a:srgbClr val="A4A3A4"/>
          </p15:clr>
        </p15:guide>
        <p15:guide id="14" pos="4172">
          <p15:clr>
            <a:srgbClr val="A4A3A4"/>
          </p15:clr>
        </p15:guide>
        <p15:guide id="15" pos="15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yJ" initials="J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92222"/>
    <a:srgbClr val="00BBEE"/>
    <a:srgbClr val="7F7F7F"/>
    <a:srgbClr val="666666"/>
    <a:srgbClr val="FF0000"/>
    <a:srgbClr val="EDCAED"/>
    <a:srgbClr val="C85FC8"/>
    <a:srgbClr val="722772"/>
    <a:srgbClr val="869E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98" autoAdjust="0"/>
    <p:restoredTop sz="78333" autoAdjust="0"/>
  </p:normalViewPr>
  <p:slideViewPr>
    <p:cSldViewPr snapToObjects="1" showGuides="1">
      <p:cViewPr varScale="1">
        <p:scale>
          <a:sx n="81" d="100"/>
          <a:sy n="81" d="100"/>
        </p:scale>
        <p:origin x="1579" y="62"/>
      </p:cViewPr>
      <p:guideLst>
        <p:guide orient="horz" pos="5"/>
        <p:guide orient="horz" pos="4043"/>
        <p:guide orient="horz" pos="2387"/>
        <p:guide orient="horz" pos="4233"/>
        <p:guide orient="horz" pos="924"/>
        <p:guide orient="horz" pos="736"/>
        <p:guide orient="horz" pos="2882"/>
        <p:guide orient="horz" pos="560"/>
        <p:guide pos="2880"/>
        <p:guide pos="280"/>
        <p:guide pos="5501"/>
        <p:guide pos="2824"/>
        <p:guide pos="2936"/>
        <p:guide pos="4172"/>
        <p:guide pos="158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67" d="100"/>
          <a:sy n="67" d="100"/>
        </p:scale>
        <p:origin x="-279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38" Type="http://schemas.openxmlformats.org/officeDocument/2006/relationships/slide" Target="slides/slide134.xml"/><Relationship Id="rId154" Type="http://schemas.openxmlformats.org/officeDocument/2006/relationships/slide" Target="slides/slide150.xml"/><Relationship Id="rId159" Type="http://schemas.openxmlformats.org/officeDocument/2006/relationships/slide" Target="slides/slide155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144" Type="http://schemas.openxmlformats.org/officeDocument/2006/relationships/slide" Target="slides/slide140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65" Type="http://schemas.openxmlformats.org/officeDocument/2006/relationships/commentAuthors" Target="commentAuthor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55" Type="http://schemas.openxmlformats.org/officeDocument/2006/relationships/slide" Target="slides/slide15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64" Type="http://schemas.openxmlformats.org/officeDocument/2006/relationships/tags" Target="tags/tag1.xml"/><Relationship Id="rId16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FA3CA-5725-4BA7-A851-72A62AC5A8EE}" type="datetimeFigureOut">
              <a:rPr lang="en-CA" smtClean="0"/>
              <a:pPr/>
              <a:t>2021-05-20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73CA4-7EF9-467F-99BD-6DDCB9451CF6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5470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58700-9FA2-48CE-AC88-D71D45EB490A}" type="datetimeFigureOut">
              <a:rPr lang="en-US" smtClean="0"/>
              <a:pPr/>
              <a:t>5/20/2021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BC4E5-2BC1-4F43-85DD-A1B8F74CB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04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Black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wf_photo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8788" y="544531"/>
            <a:ext cx="4811856" cy="1854206"/>
          </a:xfrm>
        </p:spPr>
        <p:txBody>
          <a:bodyPr anchor="b" anchorCtr="0">
            <a:noAutofit/>
          </a:bodyPr>
          <a:lstStyle>
            <a:lvl1pPr marL="0" indent="0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3600" baseline="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Title Slide Headline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817" y="6279323"/>
            <a:ext cx="2520922" cy="176078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457200" y="6570921"/>
            <a:ext cx="8686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59320" y="2543510"/>
            <a:ext cx="4811323" cy="1233311"/>
          </a:xfrm>
        </p:spPr>
        <p:txBody>
          <a:bodyPr>
            <a:noAutofit/>
          </a:bodyPr>
          <a:lstStyle>
            <a:lvl1pPr marL="0" indent="0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2400" baseline="0">
                <a:solidFill>
                  <a:schemeClr val="bg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Title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4195377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k153597rk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59082"/>
            <a:ext cx="8228013" cy="605012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pic>
        <p:nvPicPr>
          <p:cNvPr id="9" name="Picture 8" descr="Power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294652" y="170122"/>
            <a:ext cx="1535846" cy="1781155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Light Bulb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315201" y="170122"/>
            <a:ext cx="1388650" cy="2239199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gnify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017943" y="158624"/>
            <a:ext cx="2000897" cy="2006852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peaker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642376" y="195281"/>
            <a:ext cx="2191150" cy="180884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140258517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189368" y="3429000"/>
            <a:ext cx="4114286" cy="3419048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00605056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218677" y="3062745"/>
            <a:ext cx="2447619" cy="3657143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A053798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510986" y="4689478"/>
            <a:ext cx="5485715" cy="2019048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A053797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510986" y="4584716"/>
            <a:ext cx="5485715" cy="212381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l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kd186908sdc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405212" y="3953896"/>
            <a:ext cx="3657143" cy="2733334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k318019rkn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10097"/>
            <a:ext cx="8228013" cy="670326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400" b="1">
                <a:solidFill>
                  <a:schemeClr val="bg2"/>
                </a:solidFill>
              </a:defRPr>
            </a:lvl1pPr>
            <a:lvl2pPr marL="231775" indent="-231775">
              <a:spcBef>
                <a:spcPts val="624"/>
              </a:spcBef>
              <a:buFont typeface="Arial" pitchFamily="34" charset="0"/>
              <a:buChar char="•"/>
              <a:defRPr/>
            </a:lvl2pPr>
            <a:lvl3pPr marL="457200" indent="-231775">
              <a:buFont typeface="Arial" pitchFamily="34" charset="0"/>
              <a:buChar char="–"/>
              <a:defRPr/>
            </a:lvl3pPr>
            <a:lvl4pPr marL="688975" indent="-225425">
              <a:buFont typeface="Arial" pitchFamily="34" charset="0"/>
              <a:buChar char="•"/>
              <a:defRPr/>
            </a:lvl4pPr>
            <a:lvl5pPr marL="914400" indent="-225425">
              <a:buFont typeface="Arial" pitchFamily="34" charset="0"/>
              <a:buChar char="–"/>
              <a:tabLst/>
              <a:defRPr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4025899" cy="482441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659314" y="1381125"/>
            <a:ext cx="4025899" cy="482441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02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ntent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2" y="1381125"/>
            <a:ext cx="4025898" cy="48244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bg2"/>
                </a:solidFill>
              </a:defRPr>
            </a:lvl1pPr>
            <a:lvl2pPr marL="231775" indent="-231775">
              <a:buFont typeface="Arial" pitchFamily="34" charset="0"/>
              <a:buChar char="•"/>
              <a:defRPr sz="2000"/>
            </a:lvl2pPr>
            <a:lvl3pPr marL="457200" indent="-231775">
              <a:buFont typeface="Arial" pitchFamily="34" charset="0"/>
              <a:buChar char="–"/>
              <a:defRPr sz="1800"/>
            </a:lvl3pPr>
            <a:lvl4pPr marL="688975" indent="-225425">
              <a:buFont typeface="Arial" pitchFamily="34" charset="0"/>
              <a:buChar char="•"/>
              <a:defRPr sz="1600"/>
            </a:lvl4pPr>
            <a:lvl5pPr marL="914400" indent="-225425">
              <a:buFont typeface="Arial" pitchFamily="34" charset="0"/>
              <a:buChar char="–"/>
              <a:tabLst/>
              <a:defRPr sz="14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4660900" y="1381125"/>
            <a:ext cx="4025898" cy="48244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bg2"/>
                </a:solidFill>
              </a:defRPr>
            </a:lvl1pPr>
            <a:lvl2pPr marL="231775" indent="-231775">
              <a:buFont typeface="Arial" pitchFamily="34" charset="0"/>
              <a:buChar char="•"/>
              <a:defRPr sz="2000"/>
            </a:lvl2pPr>
            <a:lvl3pPr marL="457200" indent="-231775">
              <a:buFont typeface="Arial" pitchFamily="34" charset="0"/>
              <a:buChar char="–"/>
              <a:defRPr sz="1800"/>
            </a:lvl3pPr>
            <a:lvl4pPr marL="688975" indent="-225425">
              <a:buFont typeface="Arial" pitchFamily="34" charset="0"/>
              <a:buChar char="•"/>
              <a:defRPr sz="1600"/>
            </a:lvl4pPr>
            <a:lvl5pPr marL="914400" indent="-225425">
              <a:buFont typeface="Arial" pitchFamily="34" charset="0"/>
              <a:buChar char="–"/>
              <a:tabLst/>
              <a:defRPr sz="14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666666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005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293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3583599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59082"/>
            <a:ext cx="8228013" cy="605012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988" y="1423986"/>
            <a:ext cx="8228012" cy="482441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pic>
        <p:nvPicPr>
          <p:cNvPr id="1026" name="Picture 2" descr="Reactive Programming Logo - Free Transparent PNG Clipart Images Download">
            <a:extLst>
              <a:ext uri="{FF2B5EF4-FFF2-40B4-BE49-F238E27FC236}">
                <a16:creationId xmlns:a16="http://schemas.microsoft.com/office/drawing/2014/main" id="{B6029710-8003-4678-99E5-E9922E8054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134624"/>
            <a:ext cx="1009650" cy="85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53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1" r:id="rId10"/>
    <p:sldLayoutId id="2147483657" r:id="rId11"/>
    <p:sldLayoutId id="2147483658" r:id="rId12"/>
    <p:sldLayoutId id="2147483659" r:id="rId13"/>
    <p:sldLayoutId id="2147483663" r:id="rId14"/>
    <p:sldLayoutId id="2147483662" r:id="rId15"/>
    <p:sldLayoutId id="2147483664" r:id="rId16"/>
    <p:sldLayoutId id="2147483665" r:id="rId17"/>
    <p:sldLayoutId id="2147483666" r:id="rId18"/>
    <p:sldLayoutId id="2147483667" r:id="rId19"/>
  </p:sldLayoutIdLst>
  <p:hf hdr="0" ftr="0" dt="0"/>
  <p:txStyles>
    <p:titleStyle>
      <a:lvl1pPr algn="l" defTabSz="914400" rtl="0" eaLnBrk="1" latinLnBrk="0" hangingPunct="1">
        <a:lnSpc>
          <a:spcPts val="2600"/>
        </a:lnSpc>
        <a:spcBef>
          <a:spcPct val="0"/>
        </a:spcBef>
        <a:buNone/>
        <a:defRPr sz="2600" b="1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31775" indent="-231775" algn="l" defTabSz="9144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2600" b="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31775" algn="l" defTabSz="914400" rtl="0" eaLnBrk="1" latinLnBrk="0" hangingPunct="1">
        <a:lnSpc>
          <a:spcPct val="100000"/>
        </a:lnSpc>
        <a:spcBef>
          <a:spcPts val="624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–"/>
        <a:defRPr sz="2400" kern="120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2pPr>
      <a:lvl3pPr marL="688975" indent="-231775" algn="l" defTabSz="914400" rtl="0" eaLnBrk="1" latinLnBrk="0" hangingPunct="1">
        <a:lnSpc>
          <a:spcPct val="100000"/>
        </a:lnSpc>
        <a:spcBef>
          <a:spcPts val="576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20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3pPr>
      <a:lvl4pPr marL="914400" indent="-225425" algn="l" defTabSz="914400" rtl="0" eaLnBrk="1" latinLnBrk="0" hangingPunct="1">
        <a:lnSpc>
          <a:spcPct val="100000"/>
        </a:lnSpc>
        <a:spcBef>
          <a:spcPts val="528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–"/>
        <a:defRPr sz="18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4pPr>
      <a:lvl5pPr marL="1146175" indent="-231775" algn="l" defTabSz="914400" rtl="0" eaLnBrk="1" latinLnBrk="0" hangingPunct="1">
        <a:lnSpc>
          <a:spcPct val="100000"/>
        </a:lnSpc>
        <a:spcBef>
          <a:spcPts val="480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16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howtodoinjava.com/design-patterns/behavioral/observer-design-pattern/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howtodoinjava.com/rxjava/rxjava-tutorial/" TargetMode="Externa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Application Delivery Fundamentals 2.0 B:</a:t>
            </a:r>
            <a:br>
              <a:rPr lang="en-US" dirty="0"/>
            </a:br>
            <a:r>
              <a:rPr lang="en-US" dirty="0"/>
              <a:t>Java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Vert.x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Reactive java programming</a:t>
            </a:r>
            <a:br>
              <a:rPr lang="en-IN" dirty="0"/>
            </a:b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2B5212-A19A-4FFF-9572-942F44CE0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52600"/>
            <a:ext cx="7768534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8666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CCA568-DD41-46FA-87BD-B1A08B4ACC7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4988" y="1423986"/>
            <a:ext cx="8228012" cy="512921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Mono&lt;T&gt; is a specialized Publisher&lt;T&gt; that emits at most one item via the </a:t>
            </a:r>
            <a:r>
              <a:rPr lang="en-US" dirty="0" err="1"/>
              <a:t>onNext</a:t>
            </a:r>
            <a:r>
              <a:rPr lang="en-US" dirty="0"/>
              <a:t> signal then terminates with an </a:t>
            </a:r>
            <a:r>
              <a:rPr lang="en-US" dirty="0" err="1"/>
              <a:t>onComplete</a:t>
            </a:r>
            <a:r>
              <a:rPr lang="en-US" dirty="0"/>
              <a:t> signal (successful Mono, with or without value), or only emits a single </a:t>
            </a:r>
            <a:r>
              <a:rPr lang="en-US" dirty="0" err="1"/>
              <a:t>onError</a:t>
            </a:r>
            <a:r>
              <a:rPr lang="en-US" dirty="0"/>
              <a:t> signal (failed Mono).</a:t>
            </a:r>
          </a:p>
          <a:p>
            <a:r>
              <a:rPr lang="en-US" dirty="0"/>
              <a:t>Most Mono implementations are expected to immediately call </a:t>
            </a:r>
            <a:r>
              <a:rPr lang="en-US" dirty="0" err="1"/>
              <a:t>onComplete</a:t>
            </a:r>
            <a:r>
              <a:rPr lang="en-US" dirty="0"/>
              <a:t> on their Subscriber after having called </a:t>
            </a:r>
            <a:r>
              <a:rPr lang="en-US" dirty="0" err="1"/>
              <a:t>onNext</a:t>
            </a:r>
            <a:r>
              <a:rPr lang="en-US" dirty="0"/>
              <a:t>.</a:t>
            </a:r>
          </a:p>
          <a:p>
            <a:r>
              <a:rPr lang="en-US" dirty="0" err="1"/>
              <a:t>Mono.never</a:t>
            </a:r>
            <a:r>
              <a:rPr lang="en-US" dirty="0"/>
              <a:t>() is an outlier: it doesn’t emit any signal, which is not technically forbidden although not terribly useful outside of tests. </a:t>
            </a:r>
          </a:p>
          <a:p>
            <a:r>
              <a:rPr lang="en-US" dirty="0"/>
              <a:t>On the other hand, a combination of </a:t>
            </a:r>
            <a:r>
              <a:rPr lang="en-US" dirty="0" err="1"/>
              <a:t>onNext</a:t>
            </a:r>
            <a:r>
              <a:rPr lang="en-US" dirty="0"/>
              <a:t> and </a:t>
            </a:r>
            <a:r>
              <a:rPr lang="en-US" dirty="0" err="1"/>
              <a:t>onError</a:t>
            </a:r>
            <a:r>
              <a:rPr lang="en-US" dirty="0"/>
              <a:t> is explicitly forbidden.</a:t>
            </a:r>
          </a:p>
          <a:p>
            <a:r>
              <a:rPr lang="en-US" dirty="0"/>
              <a:t>Mono offers only a subset of the operators that are available for a Flux, and some operators (notably those that combine the Mono with another Publisher) switch to a Flux. </a:t>
            </a:r>
          </a:p>
          <a:p>
            <a:r>
              <a:rPr lang="en-US" dirty="0"/>
              <a:t>For example, </a:t>
            </a:r>
            <a:r>
              <a:rPr lang="en-US" dirty="0" err="1"/>
              <a:t>Mono#concatWith</a:t>
            </a:r>
            <a:r>
              <a:rPr lang="en-US" dirty="0"/>
              <a:t>(Publisher) returns a Flux while </a:t>
            </a:r>
            <a:r>
              <a:rPr lang="en-US" dirty="0" err="1"/>
              <a:t>Mono#then</a:t>
            </a:r>
            <a:r>
              <a:rPr lang="en-US" dirty="0"/>
              <a:t>(Mono) returns another Mono.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124A7B-9E93-4C18-A4DA-3F056CA3E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Mono</a:t>
            </a:r>
          </a:p>
        </p:txBody>
      </p:sp>
    </p:spTree>
    <p:extLst>
      <p:ext uri="{BB962C8B-B14F-4D97-AF65-F5344CB8AC3E}">
        <p14:creationId xmlns:p14="http://schemas.microsoft.com/office/powerpoint/2010/main" val="149896843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308052-993C-4E41-8567-4D058714A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Mono, an Asynchronous 0-1 Result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8179D4-83A6-4E9C-8DBF-8CC88EDE5E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33" t="18889" r="5224" b="14444"/>
          <a:stretch/>
        </p:blipFill>
        <p:spPr>
          <a:xfrm>
            <a:off x="228599" y="1600200"/>
            <a:ext cx="8685643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37004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3382E5-C29E-4BEA-8B7C-39611A3CDE8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Mono.just</a:t>
            </a:r>
            <a:r>
              <a:rPr lang="en-US" dirty="0"/>
              <a:t> method is the simplest method for Mono generation. </a:t>
            </a:r>
          </a:p>
          <a:p>
            <a:r>
              <a:rPr lang="en-US" dirty="0"/>
              <a:t>It takes a single value and generates a finite Mono stream from it. </a:t>
            </a:r>
          </a:p>
          <a:p>
            <a:r>
              <a:rPr lang="en-US" dirty="0"/>
              <a:t>A completion event is published after publishing the specified value:</a:t>
            </a:r>
          </a:p>
          <a:p>
            <a:pPr lvl="1"/>
            <a:r>
              <a:rPr lang="en-US" dirty="0" err="1"/>
              <a:t>Mono.just</a:t>
            </a:r>
            <a:r>
              <a:rPr lang="en-US" dirty="0"/>
              <a:t>("Red");</a:t>
            </a:r>
          </a:p>
          <a:p>
            <a:pPr lvl="1"/>
            <a:r>
              <a:rPr lang="en-US" dirty="0" err="1"/>
              <a:t>Mono.justOrEmpty</a:t>
            </a:r>
            <a:r>
              <a:rPr lang="en-US" dirty="0"/>
              <a:t>(value);</a:t>
            </a:r>
          </a:p>
          <a:p>
            <a:pPr lvl="1"/>
            <a:r>
              <a:rPr lang="en-US" dirty="0" err="1"/>
              <a:t>Mono.justOrEmpty</a:t>
            </a:r>
            <a:r>
              <a:rPr lang="en-US" dirty="0"/>
              <a:t>(</a:t>
            </a:r>
            <a:r>
              <a:rPr lang="en-US" dirty="0" err="1"/>
              <a:t>Optional.empty</a:t>
            </a:r>
            <a:r>
              <a:rPr lang="en-US" dirty="0"/>
              <a:t>());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5CA7C7-5F09-49D6-837B-BCB3FDC16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</a:t>
            </a:r>
            <a:r>
              <a:rPr lang="en-IN" dirty="0" err="1"/>
              <a:t>Mono.just</a:t>
            </a:r>
            <a:r>
              <a:rPr lang="en-IN" dirty="0"/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317192081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3382E5-C29E-4BEA-8B7C-39611A3CDE8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From methods are used to build a Flux when the value can be determined from an existing source. </a:t>
            </a:r>
          </a:p>
          <a:p>
            <a:r>
              <a:rPr lang="en-US" dirty="0"/>
              <a:t>Unlike the Flux methods, where the sources are multivalued, the sources for Mono are single-valued. </a:t>
            </a:r>
          </a:p>
          <a:p>
            <a:r>
              <a:rPr lang="en-US" dirty="0"/>
              <a:t>These methods are offered in the following variants:</a:t>
            </a:r>
          </a:p>
          <a:p>
            <a:pPr lvl="1"/>
            <a:r>
              <a:rPr lang="en-US" dirty="0" err="1"/>
              <a:t>fromCallable</a:t>
            </a:r>
            <a:r>
              <a:rPr lang="en-US" dirty="0"/>
              <a:t>: This method generates Mono with one value, followed by the completion event. If multi-valued datasets, like arrays or collections, are returned from Callable, then the complete dataset is pushed as an object in the single event.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5CA7C7-5F09-49D6-837B-BCB3FDC16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</a:t>
            </a:r>
            <a:r>
              <a:rPr lang="en-IN" dirty="0" err="1"/>
              <a:t>Mono.from</a:t>
            </a:r>
            <a:r>
              <a:rPr lang="en-IN" dirty="0"/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347002477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3382E5-C29E-4BEA-8B7C-39611A3CDE8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4988" y="1423986"/>
            <a:ext cx="8228012" cy="5263892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fromFuture</a:t>
            </a:r>
            <a:r>
              <a:rPr lang="en-US" dirty="0"/>
              <a:t>: This method generates Mono with one value, followed by the completion event.</a:t>
            </a:r>
          </a:p>
          <a:p>
            <a:r>
              <a:rPr lang="en-US" dirty="0" err="1"/>
              <a:t>fromSupplier</a:t>
            </a:r>
            <a:r>
              <a:rPr lang="en-US" dirty="0"/>
              <a:t>: This method generates Mono with one value, followed by the completion event.</a:t>
            </a:r>
          </a:p>
          <a:p>
            <a:r>
              <a:rPr lang="en-US" dirty="0" err="1"/>
              <a:t>fromRunnable</a:t>
            </a:r>
            <a:r>
              <a:rPr lang="en-US" dirty="0"/>
              <a:t>: This method generates Mono with no value and only a completion event. </a:t>
            </a:r>
          </a:p>
          <a:p>
            <a:r>
              <a:rPr lang="en-US" dirty="0"/>
              <a:t>This can be explained by using the following code:</a:t>
            </a:r>
          </a:p>
          <a:p>
            <a:r>
              <a:rPr lang="en-US" dirty="0" err="1"/>
              <a:t>Mono.fromSupplier</a:t>
            </a:r>
            <a:r>
              <a:rPr lang="en-US" dirty="0"/>
              <a:t>(() -&gt; 1);</a:t>
            </a:r>
          </a:p>
          <a:p>
            <a:r>
              <a:rPr lang="en-US" dirty="0" err="1"/>
              <a:t>Mono.fromCallable</a:t>
            </a:r>
            <a:r>
              <a:rPr lang="en-US" dirty="0"/>
              <a:t>(() -&gt; new String[]{"color"}).subscribe(t -&gt; </a:t>
            </a:r>
            <a:r>
              <a:rPr lang="en-US" dirty="0" err="1"/>
              <a:t>System.out.println</a:t>
            </a:r>
            <a:r>
              <a:rPr lang="en-US" dirty="0"/>
              <a:t>("received " + </a:t>
            </a:r>
            <a:r>
              <a:rPr lang="en-US" dirty="0" err="1"/>
              <a:t>Mono.fromRunnable</a:t>
            </a:r>
            <a:r>
              <a:rPr lang="en-US" dirty="0"/>
              <a:t>(() -&gt; </a:t>
            </a:r>
            <a:r>
              <a:rPr lang="en-US" dirty="0" err="1"/>
              <a:t>System.out.println</a:t>
            </a:r>
            <a:r>
              <a:rPr lang="en-US" dirty="0"/>
              <a:t>(" ")).subscribe(t -&gt; </a:t>
            </a:r>
            <a:r>
              <a:rPr lang="en-US" dirty="0" err="1"/>
              <a:t>System.out.println</a:t>
            </a:r>
            <a:r>
              <a:rPr lang="en-US" dirty="0"/>
              <a:t>(“”)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5CA7C7-5F09-49D6-837B-BCB3FDC16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</a:t>
            </a:r>
            <a:r>
              <a:rPr lang="en-IN" dirty="0" err="1"/>
              <a:t>Mono.from</a:t>
            </a:r>
            <a:r>
              <a:rPr lang="en-IN" dirty="0"/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182050072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BA547B-A5CD-4799-B987-D2AF880B584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4988" y="1423986"/>
            <a:ext cx="8228012" cy="512921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Mono offers methods to generate empty/error streams or to convert an existing Reactive Stream publisher to Mono. </a:t>
            </a:r>
          </a:p>
          <a:p>
            <a:r>
              <a:rPr lang="en-US" dirty="0"/>
              <a:t>These methods are required to generate streams that can be combined with others by using the available operators, as follows:</a:t>
            </a:r>
          </a:p>
          <a:p>
            <a:r>
              <a:rPr lang="en-US" dirty="0" err="1"/>
              <a:t>Mono.empty</a:t>
            </a:r>
            <a:r>
              <a:rPr lang="en-US" dirty="0"/>
              <a:t>: Generates a stream with no value and only a completion.</a:t>
            </a:r>
          </a:p>
          <a:p>
            <a:r>
              <a:rPr lang="en-US" dirty="0" err="1"/>
              <a:t>Mono.error</a:t>
            </a:r>
            <a:r>
              <a:rPr lang="en-US" dirty="0"/>
              <a:t>: Generates a stream with no value and only a specified error.</a:t>
            </a:r>
          </a:p>
          <a:p>
            <a:r>
              <a:rPr lang="en-US" dirty="0" err="1"/>
              <a:t>Mono.never</a:t>
            </a:r>
            <a:r>
              <a:rPr lang="en-US" dirty="0"/>
              <a:t>: Generates a stream with no events at all. It does not generate an event of any type.</a:t>
            </a:r>
          </a:p>
          <a:p>
            <a:r>
              <a:rPr lang="en-US" dirty="0" err="1"/>
              <a:t>Mono.from</a:t>
            </a:r>
            <a:r>
              <a:rPr lang="en-US" dirty="0"/>
              <a:t>: Generates a Mono stream from an existing stream publisher. </a:t>
            </a:r>
            <a:r>
              <a:rPr lang="en-US" dirty="0" err="1"/>
              <a:t>Mono.defer</a:t>
            </a:r>
            <a:r>
              <a:rPr lang="en-US" dirty="0"/>
              <a:t>: This method is used to build a lazy reactive publisher. It also takes a Java 8 supplier to instantiate a subscription-specific Reactive Stream publisher. The publisher instance is only generated when a subscriber makes a subscription to the Mono.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95271C-B4C5-4A5A-BEFD-A2AE22E0D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Mono Utility methods</a:t>
            </a:r>
          </a:p>
        </p:txBody>
      </p:sp>
    </p:spTree>
    <p:extLst>
      <p:ext uri="{BB962C8B-B14F-4D97-AF65-F5344CB8AC3E}">
        <p14:creationId xmlns:p14="http://schemas.microsoft.com/office/powerpoint/2010/main" val="26558813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9C83E8-3798-453D-8F39-4AA0B812E19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In addition to the </a:t>
            </a:r>
            <a:r>
              <a:rPr lang="en-US" dirty="0" err="1"/>
              <a:t>Flux.create</a:t>
            </a:r>
            <a:r>
              <a:rPr lang="en-US" dirty="0"/>
              <a:t> methods, there is a </a:t>
            </a:r>
            <a:r>
              <a:rPr lang="en-US" dirty="0" err="1"/>
              <a:t>Mono.create</a:t>
            </a:r>
            <a:r>
              <a:rPr lang="en-US" dirty="0"/>
              <a:t> method. </a:t>
            </a:r>
          </a:p>
          <a:p>
            <a:r>
              <a:rPr lang="en-US" dirty="0"/>
              <a:t>This method provides a </a:t>
            </a:r>
            <a:r>
              <a:rPr lang="en-US" dirty="0" err="1"/>
              <a:t>MonoSink</a:t>
            </a:r>
            <a:r>
              <a:rPr lang="en-US" dirty="0"/>
              <a:t>, which can be used to generate a value, completion, or error event. Unlike the Flux methods, where we are generating N events, if we generate more events in Mono, they are dropped. </a:t>
            </a:r>
          </a:p>
          <a:p>
            <a:r>
              <a:rPr lang="en-US" dirty="0"/>
              <a:t>There is also no handling for backpressure, as there is only one event.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FD2FA9-D455-4861-802D-AD766BF6E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Mono.Create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943925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DDBDEB-23C1-4120-8CCE-C37C8E38A67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Vert.x</a:t>
            </a:r>
            <a:r>
              <a:rPr lang="en-US" dirty="0"/>
              <a:t> is a toolkit or platform for implementing reactive applications on the Java Virtual Machine (JVM). </a:t>
            </a:r>
          </a:p>
          <a:p>
            <a:r>
              <a:rPr lang="en-US" dirty="0"/>
              <a:t>An open-source polyglot platform or toolkit is referred to as </a:t>
            </a:r>
            <a:r>
              <a:rPr lang="en-US" dirty="0" err="1"/>
              <a:t>Vert.x</a:t>
            </a:r>
            <a:r>
              <a:rPr lang="en-US" dirty="0"/>
              <a:t> in Java. </a:t>
            </a:r>
          </a:p>
          <a:p>
            <a:r>
              <a:rPr lang="en-US" dirty="0"/>
              <a:t>We can say that it is an alternative to the JEE. </a:t>
            </a:r>
          </a:p>
          <a:p>
            <a:r>
              <a:rPr lang="en-US" dirty="0"/>
              <a:t> It comes with a different approach in the market to solve the issues such as developing networked and highly concurrent applications.</a:t>
            </a:r>
          </a:p>
          <a:p>
            <a:r>
              <a:rPr lang="en-US" dirty="0"/>
              <a:t>It shares common functionalities among all the supported languages like Java, Ruby, Kotlin, Scala, and JavaScript.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FEDBA2-E723-4F0C-81E5-C453AC819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Vert.x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681719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DDBDEB-23C1-4120-8CCE-C37C8E38A67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Vert.x is a toolkit, so we can embed it into our standalone Java application. </a:t>
            </a:r>
          </a:p>
          <a:p>
            <a:r>
              <a:rPr lang="en-US" dirty="0"/>
              <a:t>We can use it by instantiating the object of Vert.x and calling the method on it. </a:t>
            </a:r>
          </a:p>
          <a:p>
            <a:r>
              <a:rPr lang="en-US" dirty="0"/>
              <a:t>In toolkit mode, our code control </a:t>
            </a:r>
            <a:r>
              <a:rPr lang="en-US" dirty="0" err="1"/>
              <a:t>vert.x</a:t>
            </a:r>
            <a:r>
              <a:rPr lang="en-US" dirty="0"/>
              <a:t>. </a:t>
            </a:r>
          </a:p>
          <a:p>
            <a:r>
              <a:rPr lang="en-US" dirty="0"/>
              <a:t>It also acts as a platform, so we can set up it using the command line and tell the components to it which want to run.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FEDBA2-E723-4F0C-81E5-C453AC819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Vert.x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748764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CB8C7E-8E03-4CD4-BE88-298A6B10D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Vert.x</a:t>
            </a:r>
            <a:endParaRPr lang="en-IN" dirty="0"/>
          </a:p>
        </p:txBody>
      </p:sp>
      <p:pic>
        <p:nvPicPr>
          <p:cNvPr id="1026" name="Picture 2" descr="vertx ecosystem">
            <a:extLst>
              <a:ext uri="{FF2B5EF4-FFF2-40B4-BE49-F238E27FC236}">
                <a16:creationId xmlns:a16="http://schemas.microsoft.com/office/drawing/2014/main" id="{8158C6B8-1103-46DC-B9A2-804D0D9E4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19200"/>
            <a:ext cx="8534400" cy="546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17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F3D4DA-A993-4D06-A927-78EC1F52DD4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Observable factory methods—just, from, create, and others</a:t>
            </a:r>
          </a:p>
          <a:p>
            <a:r>
              <a:rPr lang="en-US" dirty="0"/>
              <a:t>Observers and subscribers</a:t>
            </a:r>
          </a:p>
          <a:p>
            <a:r>
              <a:rPr lang="en-US" dirty="0"/>
              <a:t>Hot and cold observables; connectable observables</a:t>
            </a:r>
          </a:p>
          <a:p>
            <a:r>
              <a:rPr lang="en-US" dirty="0"/>
              <a:t>What subjects are and when to use them</a:t>
            </a:r>
          </a:p>
          <a:p>
            <a:r>
              <a:rPr lang="en-US" dirty="0"/>
              <a:t>Observable creation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E1A202-B405-41F6-98C9-9E0335C33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and Connecting Observables, Observers, and Subjects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681240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DDBDEB-23C1-4120-8CCE-C37C8E38A67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Vert.x calls itself a reactive toolkit. </a:t>
            </a:r>
          </a:p>
          <a:p>
            <a:r>
              <a:rPr lang="en-US" dirty="0"/>
              <a:t>Reactive applications consists of components that send messages or events to each other. </a:t>
            </a:r>
          </a:p>
          <a:p>
            <a:r>
              <a:rPr lang="en-US" dirty="0"/>
              <a:t>This is quite a different internal design than Java EE.</a:t>
            </a:r>
          </a:p>
          <a:p>
            <a:r>
              <a:rPr lang="en-US" dirty="0"/>
              <a:t>This internal design makes Vert.x suitable for different types of applications than Java EE (for instance chat and game servers). </a:t>
            </a:r>
          </a:p>
          <a:p>
            <a:r>
              <a:rPr lang="en-US" dirty="0"/>
              <a:t>In fact, I would risk the bold claim that Vert.x is suitable for more types of applications than Java EE.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FEDBA2-E723-4F0C-81E5-C453AC819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Vert.x is Reactive</a:t>
            </a:r>
          </a:p>
        </p:txBody>
      </p:sp>
    </p:spTree>
    <p:extLst>
      <p:ext uri="{BB962C8B-B14F-4D97-AF65-F5344CB8AC3E}">
        <p14:creationId xmlns:p14="http://schemas.microsoft.com/office/powerpoint/2010/main" val="293474963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E24461-9DCE-4374-83F3-59B2FD4C79C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4988" y="1423986"/>
            <a:ext cx="8228012" cy="512921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Vert.x is polyglot meaning you can implement the components you want Vert.x to execute (called "Verticles") in many different languages. </a:t>
            </a:r>
          </a:p>
          <a:p>
            <a:r>
              <a:rPr lang="en-US" dirty="0" err="1"/>
              <a:t>Vertx</a:t>
            </a:r>
            <a:r>
              <a:rPr lang="en-US" dirty="0"/>
              <a:t>. can execute Java, JavaScript, Ruby, Python and Groovy. Support for Scala and Clojure should be arriving soon (it was originally planned for v. 3.0 but I am not sure if they got it in). </a:t>
            </a:r>
          </a:p>
          <a:p>
            <a:r>
              <a:rPr lang="en-US" dirty="0"/>
              <a:t>Vert.x can even deploy </a:t>
            </a:r>
            <a:r>
              <a:rPr lang="en-US" dirty="0" err="1"/>
              <a:t>verticles</a:t>
            </a:r>
            <a:r>
              <a:rPr lang="en-US" dirty="0"/>
              <a:t> written in different languages into the same application. </a:t>
            </a:r>
          </a:p>
          <a:p>
            <a:r>
              <a:rPr lang="en-US" dirty="0"/>
              <a:t>This gives you the freedom to choose the most suitable language for each job.</a:t>
            </a:r>
          </a:p>
          <a:p>
            <a:r>
              <a:rPr lang="en-US" dirty="0"/>
              <a:t>Some tasks might be easier to implement using a functional language like Scala. </a:t>
            </a:r>
          </a:p>
          <a:p>
            <a:r>
              <a:rPr lang="en-US" dirty="0"/>
              <a:t>Others easier in a more traditionally imperative language like Java.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C5AD12-3218-4789-92BD-0ABC508A2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Vert.x is Polyglot</a:t>
            </a:r>
          </a:p>
        </p:txBody>
      </p:sp>
    </p:spTree>
    <p:extLst>
      <p:ext uri="{BB962C8B-B14F-4D97-AF65-F5344CB8AC3E}">
        <p14:creationId xmlns:p14="http://schemas.microsoft.com/office/powerpoint/2010/main" val="106044159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A33C86-8E6F-48DB-9726-8648F950714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what a </a:t>
            </a:r>
            <a:r>
              <a:rPr lang="en-US" dirty="0" err="1"/>
              <a:t>verticle</a:t>
            </a:r>
            <a:r>
              <a:rPr lang="en-US" dirty="0"/>
              <a:t> is, and</a:t>
            </a:r>
          </a:p>
          <a:p>
            <a:r>
              <a:rPr lang="en-US" dirty="0"/>
              <a:t>how the event bus allows </a:t>
            </a:r>
            <a:r>
              <a:rPr lang="en-US" dirty="0" err="1"/>
              <a:t>verticles</a:t>
            </a:r>
            <a:r>
              <a:rPr lang="en-US" dirty="0"/>
              <a:t> to communicate.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A7E24D-4248-4603-B506-B1C8969D4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Core Vert.x concepts</a:t>
            </a:r>
          </a:p>
        </p:txBody>
      </p:sp>
    </p:spTree>
    <p:extLst>
      <p:ext uri="{BB962C8B-B14F-4D97-AF65-F5344CB8AC3E}">
        <p14:creationId xmlns:p14="http://schemas.microsoft.com/office/powerpoint/2010/main" val="74268895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2DEFDC-C521-4C43-835C-C4F2B34DF4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Many networking libraries and frameworks rely on a simple threading strategy: each network client is being assigned a thread upon connection, and this thread deals with the client until it disconnects.</a:t>
            </a:r>
          </a:p>
          <a:p>
            <a:r>
              <a:rPr lang="en-US" dirty="0"/>
              <a:t>This is the case with Servlet or networking code written with the java.io and java.net packages. </a:t>
            </a:r>
          </a:p>
          <a:p>
            <a:r>
              <a:rPr lang="en-US" dirty="0"/>
              <a:t>While this "synchronous I/O" threading model has the advantage of remaining simple to comprehend, it hurts scalability with too many concurrent connections as system threads are not cheap.</a:t>
            </a:r>
          </a:p>
          <a:p>
            <a:r>
              <a:rPr lang="en-US" dirty="0"/>
              <a:t>Under heavy loads an operating system kernel spends significant time just on thread scheduling management.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4B919F-59FB-40F8-9168-B34CBE7FE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Threading and programming models</a:t>
            </a:r>
          </a:p>
        </p:txBody>
      </p:sp>
    </p:spTree>
    <p:extLst>
      <p:ext uri="{BB962C8B-B14F-4D97-AF65-F5344CB8AC3E}">
        <p14:creationId xmlns:p14="http://schemas.microsoft.com/office/powerpoint/2010/main" val="12680865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2DEFDC-C521-4C43-835C-C4F2B34DF4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In such cases we need to move to "asynchronous I/O" for which Vert.x provides a solid foundation.</a:t>
            </a:r>
          </a:p>
          <a:p>
            <a:r>
              <a:rPr lang="en-US" dirty="0"/>
              <a:t>The unit of deployment in Vert.x is called a </a:t>
            </a:r>
            <a:r>
              <a:rPr lang="en-US" dirty="0" err="1"/>
              <a:t>Verticle</a:t>
            </a:r>
            <a:r>
              <a:rPr lang="en-US" dirty="0"/>
              <a:t>. </a:t>
            </a:r>
          </a:p>
          <a:p>
            <a:r>
              <a:rPr lang="en-US" dirty="0"/>
              <a:t>A </a:t>
            </a:r>
            <a:r>
              <a:rPr lang="en-US" dirty="0" err="1"/>
              <a:t>verticle</a:t>
            </a:r>
            <a:r>
              <a:rPr lang="en-US" dirty="0"/>
              <a:t> processes incoming events over an event-loop, where events can be anything like receiving network buffers, timing events, or messages sent by other </a:t>
            </a:r>
            <a:r>
              <a:rPr lang="en-US" dirty="0" err="1"/>
              <a:t>verticles</a:t>
            </a:r>
            <a:r>
              <a:rPr lang="en-US" dirty="0"/>
              <a:t>. </a:t>
            </a:r>
          </a:p>
          <a:p>
            <a:r>
              <a:rPr lang="en-US" dirty="0"/>
              <a:t>Event-loops are typical in asynchronous programming models: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4B919F-59FB-40F8-9168-B34CBE7FE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Threading and programming models</a:t>
            </a:r>
          </a:p>
        </p:txBody>
      </p:sp>
    </p:spTree>
    <p:extLst>
      <p:ext uri="{BB962C8B-B14F-4D97-AF65-F5344CB8AC3E}">
        <p14:creationId xmlns:p14="http://schemas.microsoft.com/office/powerpoint/2010/main" val="377370935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29DF468-0C63-4314-8FB6-DFB3F732F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Event Loop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D19340-9CCE-4EBD-8574-0336CB214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56" y="1772055"/>
            <a:ext cx="7749340" cy="417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00731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854FF6-BF67-4D6C-9BFA-C1A01966447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Each event shall be processed in a reasonable amount of time to not block the event loop. </a:t>
            </a:r>
          </a:p>
          <a:p>
            <a:r>
              <a:rPr lang="en-US" dirty="0"/>
              <a:t>This means that thread blocking operations shall not be performed while executed on the event loop, exactly like processing events in a graphical user interface (e.g., freezing a Java / Swing interface by doing a slow network request). </a:t>
            </a:r>
          </a:p>
          <a:p>
            <a:r>
              <a:rPr lang="en-US" dirty="0"/>
              <a:t>Vert.x offers mechanisms to deal with blocking operations outside of the event loop. </a:t>
            </a:r>
          </a:p>
          <a:p>
            <a:r>
              <a:rPr lang="en-US" dirty="0"/>
              <a:t>In any case Vert.x emits warnings in logs when the event loop has been processing an event for too long, which is also configurable to match application-specific requirements (e.g., when working on slower IoT ARM boards).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71F20D-78B0-4644-B38D-F3C6F6CD1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Event Loop</a:t>
            </a:r>
          </a:p>
        </p:txBody>
      </p:sp>
    </p:spTree>
    <p:extLst>
      <p:ext uri="{BB962C8B-B14F-4D97-AF65-F5344CB8AC3E}">
        <p14:creationId xmlns:p14="http://schemas.microsoft.com/office/powerpoint/2010/main" val="181788902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854FF6-BF67-4D6C-9BFA-C1A01966447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Every event loop is attached to a thread. </a:t>
            </a:r>
          </a:p>
          <a:p>
            <a:r>
              <a:rPr lang="en-US" dirty="0"/>
              <a:t>By default Vert.x attaches 2 event loops per CPU core thread. </a:t>
            </a:r>
          </a:p>
          <a:p>
            <a:r>
              <a:rPr lang="en-US" dirty="0"/>
              <a:t>The direct consequence is that a regular </a:t>
            </a:r>
            <a:r>
              <a:rPr lang="en-US" dirty="0" err="1"/>
              <a:t>verticle</a:t>
            </a:r>
            <a:r>
              <a:rPr lang="en-US" dirty="0"/>
              <a:t> always processes events on the same thread, so there is no need to use thread coordination mechanisms to manipulate a </a:t>
            </a:r>
            <a:r>
              <a:rPr lang="en-US" dirty="0" err="1"/>
              <a:t>verticle</a:t>
            </a:r>
            <a:r>
              <a:rPr lang="en-US" dirty="0"/>
              <a:t> state (</a:t>
            </a:r>
            <a:r>
              <a:rPr lang="en-US" dirty="0" err="1"/>
              <a:t>e.g</a:t>
            </a:r>
            <a:r>
              <a:rPr lang="en-US" dirty="0"/>
              <a:t>, Java class fields).</a:t>
            </a:r>
          </a:p>
          <a:p>
            <a:r>
              <a:rPr lang="en-US" dirty="0"/>
              <a:t>A </a:t>
            </a:r>
            <a:r>
              <a:rPr lang="en-US" dirty="0" err="1"/>
              <a:t>verticle</a:t>
            </a:r>
            <a:r>
              <a:rPr lang="en-US" dirty="0"/>
              <a:t> can be passed some configuration (e.g., credentials, network addresses, </a:t>
            </a:r>
            <a:r>
              <a:rPr lang="en-US" dirty="0" err="1"/>
              <a:t>etc</a:t>
            </a:r>
            <a:r>
              <a:rPr lang="en-US" dirty="0"/>
              <a:t>) and a vertical can be deployed several times: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71F20D-78B0-4644-B38D-F3C6F6CD1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Event Loop</a:t>
            </a:r>
          </a:p>
        </p:txBody>
      </p:sp>
    </p:spTree>
    <p:extLst>
      <p:ext uri="{BB962C8B-B14F-4D97-AF65-F5344CB8AC3E}">
        <p14:creationId xmlns:p14="http://schemas.microsoft.com/office/powerpoint/2010/main" val="157377449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195F51-9016-495E-8D34-8BE999B5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Event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834D85-397B-4FA5-85AE-4C3C9A5DD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35" y="2012004"/>
            <a:ext cx="8180055" cy="408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8210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1A4954-03D3-465D-93CA-04D42D1D615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Incoming network data are being received from accepting threads then passed as events to the corresponding </a:t>
            </a:r>
            <a:r>
              <a:rPr lang="en-US" dirty="0" err="1"/>
              <a:t>verticles</a:t>
            </a:r>
            <a:r>
              <a:rPr lang="en-US" dirty="0"/>
              <a:t>. </a:t>
            </a:r>
          </a:p>
          <a:p>
            <a:r>
              <a:rPr lang="en-US" dirty="0"/>
              <a:t>When a </a:t>
            </a:r>
            <a:r>
              <a:rPr lang="en-US" dirty="0" err="1"/>
              <a:t>verticle</a:t>
            </a:r>
            <a:r>
              <a:rPr lang="en-US" dirty="0"/>
              <a:t> opens a network server and is deployed more than once, then the events are being distributed to the </a:t>
            </a:r>
            <a:r>
              <a:rPr lang="en-US" dirty="0" err="1"/>
              <a:t>verticle</a:t>
            </a:r>
            <a:r>
              <a:rPr lang="en-US" dirty="0"/>
              <a:t> instances in a round-robin fashion.</a:t>
            </a:r>
          </a:p>
          <a:p>
            <a:r>
              <a:rPr lang="en-US" dirty="0"/>
              <a:t>It is very useful for maximizing CPU usage with lots of concurrent networked requests. </a:t>
            </a:r>
          </a:p>
          <a:p>
            <a:r>
              <a:rPr lang="en-US" dirty="0"/>
              <a:t>Finally, </a:t>
            </a:r>
            <a:r>
              <a:rPr lang="en-US" dirty="0" err="1"/>
              <a:t>verticles</a:t>
            </a:r>
            <a:r>
              <a:rPr lang="en-US" dirty="0"/>
              <a:t> have a simple start / stop life-cycle, and </a:t>
            </a:r>
            <a:r>
              <a:rPr lang="en-US" dirty="0" err="1"/>
              <a:t>verticles</a:t>
            </a:r>
            <a:r>
              <a:rPr lang="en-US" dirty="0"/>
              <a:t> can deploy other </a:t>
            </a:r>
            <a:r>
              <a:rPr lang="en-US" dirty="0" err="1"/>
              <a:t>verticles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3CA791-E1FD-49D2-8D38-2E5E372EC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Event Loop</a:t>
            </a:r>
          </a:p>
        </p:txBody>
      </p:sp>
    </p:spTree>
    <p:extLst>
      <p:ext uri="{BB962C8B-B14F-4D97-AF65-F5344CB8AC3E}">
        <p14:creationId xmlns:p14="http://schemas.microsoft.com/office/powerpoint/2010/main" val="2922731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0D1D2BA-D0CD-4A6C-92D3-D1DBC7CF6DE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Reactor is a fully non-blocking reactive programming foundation for the JVM, with efficient demand management (in the form of managing “backpressure”). </a:t>
            </a:r>
          </a:p>
          <a:p>
            <a:r>
              <a:rPr lang="en-US" dirty="0"/>
              <a:t>It integrates directly with the Java 8 functional APIs, notably </a:t>
            </a:r>
            <a:r>
              <a:rPr lang="en-US" dirty="0" err="1"/>
              <a:t>CompletableFuture</a:t>
            </a:r>
            <a:r>
              <a:rPr lang="en-US" dirty="0"/>
              <a:t>, Stream, and Duration. </a:t>
            </a:r>
          </a:p>
          <a:p>
            <a:r>
              <a:rPr lang="en-US" dirty="0"/>
              <a:t>It offers composable asynchronous sequence APIs — Flux (for [N] elements) and Mono (for [0|1] elements) — and extensively implements the Reactive Streams specification.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4E91BC-8C6C-47D2-870B-2260C1B7B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Introducing Reactor</a:t>
            </a:r>
          </a:p>
        </p:txBody>
      </p:sp>
    </p:spTree>
    <p:extLst>
      <p:ext uri="{BB962C8B-B14F-4D97-AF65-F5344CB8AC3E}">
        <p14:creationId xmlns:p14="http://schemas.microsoft.com/office/powerpoint/2010/main" val="91683833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A9E423-9A3B-44FE-8775-09C199F4BC8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Verticles form technical units of deployments of code in Vert.x. </a:t>
            </a:r>
          </a:p>
          <a:p>
            <a:r>
              <a:rPr lang="en-US" dirty="0"/>
              <a:t>The Vert.x event bus is the main tool for different </a:t>
            </a:r>
            <a:r>
              <a:rPr lang="en-US" dirty="0" err="1"/>
              <a:t>verticles</a:t>
            </a:r>
            <a:r>
              <a:rPr lang="en-US" dirty="0"/>
              <a:t> to communicate through asynchronous message passing. </a:t>
            </a:r>
          </a:p>
          <a:p>
            <a:r>
              <a:rPr lang="en-US" dirty="0"/>
              <a:t>For instance suppose that we have a </a:t>
            </a:r>
            <a:r>
              <a:rPr lang="en-US" dirty="0" err="1"/>
              <a:t>verticle</a:t>
            </a:r>
            <a:r>
              <a:rPr lang="en-US" dirty="0"/>
              <a:t> for dealing with HTTP requests, and a </a:t>
            </a:r>
            <a:r>
              <a:rPr lang="en-US" dirty="0" err="1"/>
              <a:t>verticle</a:t>
            </a:r>
            <a:r>
              <a:rPr lang="en-US" dirty="0"/>
              <a:t> for managing access to the database. </a:t>
            </a:r>
          </a:p>
          <a:p>
            <a:r>
              <a:rPr lang="en-US" dirty="0"/>
              <a:t>The event bus allows the HTTP </a:t>
            </a:r>
            <a:r>
              <a:rPr lang="en-US" dirty="0" err="1"/>
              <a:t>verticle</a:t>
            </a:r>
            <a:r>
              <a:rPr lang="en-US" dirty="0"/>
              <a:t> to send a request to the database vertical that performs a SQL query, and responds back to the HTTP </a:t>
            </a:r>
            <a:r>
              <a:rPr lang="en-US" dirty="0" err="1"/>
              <a:t>verticle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2E11DB-D21E-44BA-A41C-B9A18DE35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Event bus</a:t>
            </a:r>
          </a:p>
        </p:txBody>
      </p:sp>
    </p:spTree>
    <p:extLst>
      <p:ext uri="{BB962C8B-B14F-4D97-AF65-F5344CB8AC3E}">
        <p14:creationId xmlns:p14="http://schemas.microsoft.com/office/powerpoint/2010/main" val="5515445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0CE9CD-E936-4FA2-85AE-F6E39BEE3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Event Bus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46DD18-B374-4730-9FF1-AAB13AE42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083" y="2057400"/>
            <a:ext cx="6365968" cy="354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63994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16A0E5-F602-465A-9838-A2912AF036C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event-bus allows passing any kind of data, although JSON is the preferred exchange format since it allows </a:t>
            </a:r>
            <a:r>
              <a:rPr lang="en-US" dirty="0" err="1"/>
              <a:t>verticles</a:t>
            </a:r>
            <a:r>
              <a:rPr lang="en-US" dirty="0"/>
              <a:t> written in different languages to communicate.</a:t>
            </a:r>
          </a:p>
          <a:p>
            <a:r>
              <a:rPr lang="en-US" dirty="0"/>
              <a:t>In general JSON is a popular general-purpose semi-structured data marshaling text format.</a:t>
            </a:r>
          </a:p>
          <a:p>
            <a:r>
              <a:rPr lang="en-US" dirty="0"/>
              <a:t>Message can be sent to destinations which are free-form strings. </a:t>
            </a:r>
          </a:p>
          <a:p>
            <a:r>
              <a:rPr lang="en-US" dirty="0"/>
              <a:t>The event bus supports the following communication patterns:</a:t>
            </a:r>
          </a:p>
          <a:p>
            <a:pPr lvl="1"/>
            <a:r>
              <a:rPr lang="en-US" dirty="0"/>
              <a:t>1. point-to-point messaging, and</a:t>
            </a:r>
          </a:p>
          <a:p>
            <a:pPr lvl="1"/>
            <a:r>
              <a:rPr lang="en-US" dirty="0"/>
              <a:t>2. request-response messaging and</a:t>
            </a:r>
          </a:p>
          <a:p>
            <a:pPr lvl="1"/>
            <a:r>
              <a:rPr lang="en-US" dirty="0"/>
              <a:t>3. publish / subscribe for broadcasting messages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019D5A-ED4D-4376-B2E9-3FC835E9A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Event Bus</a:t>
            </a:r>
          </a:p>
        </p:txBody>
      </p:sp>
    </p:spTree>
    <p:extLst>
      <p:ext uri="{BB962C8B-B14F-4D97-AF65-F5344CB8AC3E}">
        <p14:creationId xmlns:p14="http://schemas.microsoft.com/office/powerpoint/2010/main" val="58336437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16A0E5-F602-465A-9838-A2912AF036C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4988" y="1423986"/>
            <a:ext cx="8228012" cy="50530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event bus allows </a:t>
            </a:r>
            <a:r>
              <a:rPr lang="en-US" dirty="0" err="1"/>
              <a:t>verticles</a:t>
            </a:r>
            <a:r>
              <a:rPr lang="en-US" dirty="0"/>
              <a:t> to transparently communicate not just within the same JVM process:</a:t>
            </a:r>
          </a:p>
          <a:p>
            <a:r>
              <a:rPr lang="en-US" dirty="0"/>
              <a:t>when network clustering is activated, the event bus is distributed so that messages can be sent to </a:t>
            </a:r>
            <a:r>
              <a:rPr lang="en-US" dirty="0" err="1"/>
              <a:t>verticles</a:t>
            </a:r>
            <a:r>
              <a:rPr lang="en-US" dirty="0"/>
              <a:t> running on other application nodes.</a:t>
            </a:r>
          </a:p>
          <a:p>
            <a:r>
              <a:rPr lang="en-US" dirty="0"/>
              <a:t>The event-bus can be accessed through a simple TCP protocol for third-party applications to communicate.</a:t>
            </a:r>
          </a:p>
          <a:p>
            <a:r>
              <a:rPr lang="en-US" dirty="0"/>
              <a:t>The event-bus can also be exposed over general-purpose messaging bridges (</a:t>
            </a:r>
            <a:r>
              <a:rPr lang="en-US" dirty="0" err="1"/>
              <a:t>e.g</a:t>
            </a:r>
            <a:r>
              <a:rPr lang="en-US" dirty="0"/>
              <a:t>, AMQP, Stomp), a </a:t>
            </a:r>
            <a:r>
              <a:rPr lang="en-US" dirty="0" err="1"/>
              <a:t>SockJS</a:t>
            </a:r>
            <a:r>
              <a:rPr lang="en-US" dirty="0"/>
              <a:t> bridge.</a:t>
            </a:r>
          </a:p>
          <a:p>
            <a:r>
              <a:rPr lang="en-US" dirty="0"/>
              <a:t>It allows web applications to seamlessly communicate over the event bus from JavaScript running in the browser by receiving and publishing messages just like any vertical would do.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019D5A-ED4D-4376-B2E9-3FC835E9A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Event Bus</a:t>
            </a:r>
          </a:p>
        </p:txBody>
      </p:sp>
    </p:spTree>
    <p:extLst>
      <p:ext uri="{BB962C8B-B14F-4D97-AF65-F5344CB8AC3E}">
        <p14:creationId xmlns:p14="http://schemas.microsoft.com/office/powerpoint/2010/main" val="42987126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1A6563-82FA-40F9-BA28-DDC17A5290C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4988" y="1423986"/>
            <a:ext cx="8228012" cy="2157414"/>
          </a:xfrm>
        </p:spPr>
        <p:txBody>
          <a:bodyPr/>
          <a:lstStyle/>
          <a:p>
            <a:r>
              <a:rPr lang="en-US" dirty="0"/>
              <a:t>Vert.x can deploy and execute components called Verticles. </a:t>
            </a:r>
          </a:p>
          <a:p>
            <a:r>
              <a:rPr lang="en-US" dirty="0"/>
              <a:t>You can think of </a:t>
            </a:r>
            <a:r>
              <a:rPr lang="en-US" dirty="0" err="1"/>
              <a:t>verticles</a:t>
            </a:r>
            <a:r>
              <a:rPr lang="en-US" dirty="0"/>
              <a:t> as being similar to servlets or message driven EJBs in the Java Enterprise Edition model.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E36272-3859-436E-931E-1823B5A6C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Verticles</a:t>
            </a:r>
            <a:endParaRPr lang="en-IN" dirty="0"/>
          </a:p>
        </p:txBody>
      </p:sp>
      <p:pic>
        <p:nvPicPr>
          <p:cNvPr id="1026" name="Picture 2" descr="Vert.x overview with verticles illustrated.">
            <a:extLst>
              <a:ext uri="{FF2B5EF4-FFF2-40B4-BE49-F238E27FC236}">
                <a16:creationId xmlns:a16="http://schemas.microsoft.com/office/drawing/2014/main" id="{7F120025-5EE2-4EF5-9ABC-EBA167C3F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612037"/>
            <a:ext cx="3845619" cy="324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20396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1A6563-82FA-40F9-BA28-DDC17A5290C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4988" y="1423986"/>
            <a:ext cx="8228012" cy="21574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Verticles are event driven, meaning they do not run unless they receive a message. </a:t>
            </a:r>
          </a:p>
          <a:p>
            <a:r>
              <a:rPr lang="en-US" dirty="0"/>
              <a:t>Until then they remain dormant. </a:t>
            </a:r>
          </a:p>
          <a:p>
            <a:r>
              <a:rPr lang="en-US" dirty="0"/>
              <a:t>Verticles can communicate with each other via the Vert.x event bus.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E36272-3859-436E-931E-1823B5A6C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Verticles</a:t>
            </a:r>
            <a:r>
              <a:rPr lang="en-IN" dirty="0"/>
              <a:t> Event Bus</a:t>
            </a:r>
          </a:p>
        </p:txBody>
      </p:sp>
      <p:pic>
        <p:nvPicPr>
          <p:cNvPr id="2050" name="Picture 2" descr="Vert.x overview with verticles communicating via the event bus.">
            <a:extLst>
              <a:ext uri="{FF2B5EF4-FFF2-40B4-BE49-F238E27FC236}">
                <a16:creationId xmlns:a16="http://schemas.microsoft.com/office/drawing/2014/main" id="{8C59DD0E-0E3A-4F11-8644-9BF78919A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690" y="3886200"/>
            <a:ext cx="4141509" cy="2838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69197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FE2451-69F5-449B-970D-DD7289E6F44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4988" y="1423986"/>
            <a:ext cx="8228012" cy="526389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Messages can be simple objects (e.g. Java objects), strings, CSV, JSON, binary data or whatever else you need.</a:t>
            </a:r>
          </a:p>
          <a:p>
            <a:r>
              <a:rPr lang="en-US" dirty="0"/>
              <a:t>Verticles can send and listen to addresses. </a:t>
            </a:r>
          </a:p>
          <a:p>
            <a:r>
              <a:rPr lang="en-US" dirty="0"/>
              <a:t>An address is like a named channel. </a:t>
            </a:r>
          </a:p>
          <a:p>
            <a:r>
              <a:rPr lang="en-US" dirty="0"/>
              <a:t>When a message is sent to a given address, all </a:t>
            </a:r>
            <a:r>
              <a:rPr lang="en-US" dirty="0" err="1"/>
              <a:t>verticles</a:t>
            </a:r>
            <a:r>
              <a:rPr lang="en-US" dirty="0"/>
              <a:t> that listen on that address receive the message. </a:t>
            </a:r>
          </a:p>
          <a:p>
            <a:r>
              <a:rPr lang="en-US" dirty="0"/>
              <a:t>Verticles can subscribe and unsubscribe to addresses without the senders knowing. </a:t>
            </a:r>
          </a:p>
          <a:p>
            <a:r>
              <a:rPr lang="en-US" dirty="0"/>
              <a:t>This results in a very loose coupling between message senders and message receivers.</a:t>
            </a:r>
          </a:p>
          <a:p>
            <a:r>
              <a:rPr lang="en-US" dirty="0"/>
              <a:t>All message handling is asynchronous. </a:t>
            </a:r>
          </a:p>
          <a:p>
            <a:r>
              <a:rPr lang="en-US" dirty="0"/>
              <a:t>If a </a:t>
            </a:r>
            <a:r>
              <a:rPr lang="en-US" dirty="0" err="1"/>
              <a:t>verticle</a:t>
            </a:r>
            <a:r>
              <a:rPr lang="en-US" dirty="0"/>
              <a:t> sends a message to another </a:t>
            </a:r>
            <a:r>
              <a:rPr lang="en-US" dirty="0" err="1"/>
              <a:t>verticle</a:t>
            </a:r>
            <a:r>
              <a:rPr lang="en-US" dirty="0"/>
              <a:t>, that message is first put on the event bus, and control returned to the sending </a:t>
            </a:r>
            <a:r>
              <a:rPr lang="en-US" dirty="0" err="1"/>
              <a:t>verticle</a:t>
            </a:r>
            <a:r>
              <a:rPr lang="en-US" dirty="0"/>
              <a:t>.</a:t>
            </a:r>
          </a:p>
          <a:p>
            <a:r>
              <a:rPr lang="en-US" dirty="0"/>
              <a:t>Later, the message is dequeued and given to the </a:t>
            </a:r>
            <a:r>
              <a:rPr lang="en-US" dirty="0" err="1"/>
              <a:t>verticles</a:t>
            </a:r>
            <a:r>
              <a:rPr lang="en-US" dirty="0"/>
              <a:t> listening on the address the message was sent to.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39FCDD-555A-401B-8E42-B633ACA5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Vert.x Event Bus</a:t>
            </a:r>
          </a:p>
        </p:txBody>
      </p:sp>
    </p:spTree>
    <p:extLst>
      <p:ext uri="{BB962C8B-B14F-4D97-AF65-F5344CB8AC3E}">
        <p14:creationId xmlns:p14="http://schemas.microsoft.com/office/powerpoint/2010/main" val="142496573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C5144A3-D704-4CA9-8D7F-883FB8AE8B4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4988" y="1423986"/>
            <a:ext cx="8228012" cy="497681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Verticles run in single thread mode. </a:t>
            </a:r>
          </a:p>
          <a:p>
            <a:r>
              <a:rPr lang="en-US" dirty="0"/>
              <a:t>That means, that a </a:t>
            </a:r>
            <a:r>
              <a:rPr lang="en-US" dirty="0" err="1"/>
              <a:t>verticle</a:t>
            </a:r>
            <a:r>
              <a:rPr lang="en-US" dirty="0"/>
              <a:t> is only ever executed by a single thread, and always by the same thread. </a:t>
            </a:r>
          </a:p>
          <a:p>
            <a:r>
              <a:rPr lang="en-US" dirty="0"/>
              <a:t>That means that you will never have to think about multithreading inside your </a:t>
            </a:r>
            <a:r>
              <a:rPr lang="en-US" dirty="0" err="1"/>
              <a:t>verticle</a:t>
            </a:r>
            <a:r>
              <a:rPr lang="en-US" dirty="0"/>
              <a:t> (unless you yourself start other threads which your </a:t>
            </a:r>
            <a:r>
              <a:rPr lang="en-US" dirty="0" err="1"/>
              <a:t>verticle</a:t>
            </a:r>
            <a:r>
              <a:rPr lang="en-US" dirty="0"/>
              <a:t> communicates with </a:t>
            </a:r>
            <a:r>
              <a:rPr lang="en-US" dirty="0" err="1"/>
              <a:t>etc</a:t>
            </a:r>
            <a:r>
              <a:rPr lang="en-US" dirty="0"/>
              <a:t>).</a:t>
            </a:r>
          </a:p>
          <a:p>
            <a:r>
              <a:rPr lang="en-US" dirty="0"/>
              <a:t>Vert.x is capable of using all the CPUs in your machine, or cores in your CPU. </a:t>
            </a:r>
          </a:p>
          <a:p>
            <a:r>
              <a:rPr lang="en-US" dirty="0"/>
              <a:t>Vert.x does this by creating one thread per CPU.</a:t>
            </a:r>
          </a:p>
          <a:p>
            <a:r>
              <a:rPr lang="en-US" dirty="0"/>
              <a:t>Each thread can send messages to multiple </a:t>
            </a:r>
            <a:r>
              <a:rPr lang="en-US" dirty="0" err="1"/>
              <a:t>verticles</a:t>
            </a:r>
            <a:r>
              <a:rPr lang="en-US" dirty="0"/>
              <a:t>.</a:t>
            </a:r>
          </a:p>
          <a:p>
            <a:r>
              <a:rPr lang="en-US" dirty="0"/>
              <a:t>Remember, </a:t>
            </a:r>
            <a:r>
              <a:rPr lang="en-US" dirty="0" err="1"/>
              <a:t>verticles</a:t>
            </a:r>
            <a:r>
              <a:rPr lang="en-US" dirty="0"/>
              <a:t> are event driven and are only running when receiving messages, so a </a:t>
            </a:r>
            <a:r>
              <a:rPr lang="en-US" dirty="0" err="1"/>
              <a:t>verticle</a:t>
            </a:r>
            <a:r>
              <a:rPr lang="en-US" dirty="0"/>
              <a:t> does not need to have its own exclusive thread.</a:t>
            </a:r>
          </a:p>
          <a:p>
            <a:r>
              <a:rPr lang="en-US" dirty="0"/>
              <a:t> A single thread can distribute messages to multiple </a:t>
            </a:r>
            <a:r>
              <a:rPr lang="en-US" dirty="0" err="1"/>
              <a:t>verticles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8DA224-BB5A-4DFF-A5F2-446EE40DC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Vert.x Thread Model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114586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C5144A3-D704-4CA9-8D7F-883FB8AE8B4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4988" y="1423986"/>
            <a:ext cx="8228012" cy="3529014"/>
          </a:xfrm>
        </p:spPr>
        <p:txBody>
          <a:bodyPr>
            <a:normAutofit/>
          </a:bodyPr>
          <a:lstStyle/>
          <a:p>
            <a:r>
              <a:rPr lang="en-US" dirty="0"/>
              <a:t>When a thread delivers a message to a </a:t>
            </a:r>
            <a:r>
              <a:rPr lang="en-US" dirty="0" err="1"/>
              <a:t>verticle</a:t>
            </a:r>
            <a:r>
              <a:rPr lang="en-US" dirty="0"/>
              <a:t>, the message handling code of that </a:t>
            </a:r>
            <a:r>
              <a:rPr lang="en-US" dirty="0" err="1"/>
              <a:t>verticle</a:t>
            </a:r>
            <a:r>
              <a:rPr lang="en-US" dirty="0"/>
              <a:t> is executed by the thread. </a:t>
            </a:r>
          </a:p>
          <a:p>
            <a:r>
              <a:rPr lang="en-US" dirty="0"/>
              <a:t>The message delivery and message handling logic is executed by calling a method in a handler (listener object) registered by the </a:t>
            </a:r>
            <a:r>
              <a:rPr lang="en-US" dirty="0" err="1"/>
              <a:t>verticle</a:t>
            </a:r>
            <a:r>
              <a:rPr lang="en-US" dirty="0"/>
              <a:t>. </a:t>
            </a:r>
          </a:p>
          <a:p>
            <a:r>
              <a:rPr lang="en-US" dirty="0"/>
              <a:t>Once the </a:t>
            </a:r>
            <a:r>
              <a:rPr lang="en-US" dirty="0" err="1"/>
              <a:t>verticle's</a:t>
            </a:r>
            <a:r>
              <a:rPr lang="en-US" dirty="0"/>
              <a:t> message handling logic finishes, the thread can deliver a message to another </a:t>
            </a:r>
            <a:r>
              <a:rPr lang="en-US" dirty="0" err="1"/>
              <a:t>verticle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8DA224-BB5A-4DFF-A5F2-446EE40DC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Vert.x Thread Model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308766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8DA224-BB5A-4DFF-A5F2-446EE40DC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Vert.x Thread Model</a:t>
            </a:r>
            <a:endParaRPr lang="en-IN" dirty="0"/>
          </a:p>
        </p:txBody>
      </p:sp>
      <p:pic>
        <p:nvPicPr>
          <p:cNvPr id="3074" name="Picture 2" descr="Vert.x overview with the thread model illustrated.">
            <a:extLst>
              <a:ext uri="{FF2B5EF4-FFF2-40B4-BE49-F238E27FC236}">
                <a16:creationId xmlns:a16="http://schemas.microsoft.com/office/drawing/2014/main" id="{AAA5F0BC-6F9C-4806-845D-21EF11354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84" y="1295400"/>
            <a:ext cx="295275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19528E-A2CF-4B74-B75B-97050BB563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67" t="32222" r="29167" b="23334"/>
          <a:stretch/>
        </p:blipFill>
        <p:spPr>
          <a:xfrm>
            <a:off x="3418959" y="1665402"/>
            <a:ext cx="5039360" cy="2438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1A1B0C-B361-4B9C-89CB-C36868F256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67" t="32222" r="29167" b="23334"/>
          <a:stretch/>
        </p:blipFill>
        <p:spPr>
          <a:xfrm>
            <a:off x="3418958" y="4191000"/>
            <a:ext cx="5039361" cy="22405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0C7E6F-9298-48D3-B363-05AA519FF84B}"/>
              </a:ext>
            </a:extLst>
          </p:cNvPr>
          <p:cNvSpPr txBox="1"/>
          <p:nvPr/>
        </p:nvSpPr>
        <p:spPr>
          <a:xfrm>
            <a:off x="3889342" y="1296070"/>
            <a:ext cx="835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vertx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7651AA-34D9-4AF2-AE4A-3FB0D3C2F369}"/>
              </a:ext>
            </a:extLst>
          </p:cNvPr>
          <p:cNvSpPr txBox="1"/>
          <p:nvPr/>
        </p:nvSpPr>
        <p:spPr>
          <a:xfrm>
            <a:off x="4054765" y="6513174"/>
            <a:ext cx="1126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vertx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1191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0D1D2BA-D0CD-4A6C-92D3-D1DBC7CF6DE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Reactor also supports non-blocking inter-process communication with the reactor-</a:t>
            </a:r>
            <a:r>
              <a:rPr lang="en-US" dirty="0" err="1"/>
              <a:t>netty</a:t>
            </a:r>
            <a:r>
              <a:rPr lang="en-US" dirty="0"/>
              <a:t> project. </a:t>
            </a:r>
          </a:p>
          <a:p>
            <a:r>
              <a:rPr lang="en-US" dirty="0"/>
              <a:t>Suited for Microservices Architecture, Reactor </a:t>
            </a:r>
            <a:r>
              <a:rPr lang="en-US" dirty="0" err="1"/>
              <a:t>Netty</a:t>
            </a:r>
            <a:r>
              <a:rPr lang="en-US" dirty="0"/>
              <a:t> offers backpressure-ready network engines for HTTP (including </a:t>
            </a:r>
            <a:r>
              <a:rPr lang="en-US" dirty="0" err="1"/>
              <a:t>Websockets</a:t>
            </a:r>
            <a:r>
              <a:rPr lang="en-US" dirty="0"/>
              <a:t>), TCP, and UDP. Reactive encoding and decoding are fully supported.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4E91BC-8C6C-47D2-870B-2260C1B7B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Introducing Reactor</a:t>
            </a:r>
          </a:p>
        </p:txBody>
      </p:sp>
    </p:spTree>
    <p:extLst>
      <p:ext uri="{BB962C8B-B14F-4D97-AF65-F5344CB8AC3E}">
        <p14:creationId xmlns:p14="http://schemas.microsoft.com/office/powerpoint/2010/main" val="349587629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27A260-6BEB-411C-883D-5AEFFCC2566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Vert.x comes with a set of built-in services(functionality). Some of these services are:</a:t>
            </a:r>
          </a:p>
          <a:p>
            <a:pPr lvl="1"/>
            <a:r>
              <a:rPr lang="en-US" dirty="0"/>
              <a:t>HTTP server</a:t>
            </a:r>
          </a:p>
          <a:p>
            <a:pPr lvl="1"/>
            <a:r>
              <a:rPr lang="en-US" dirty="0"/>
              <a:t>JDBC connector</a:t>
            </a:r>
          </a:p>
          <a:p>
            <a:pPr lvl="1"/>
            <a:r>
              <a:rPr lang="en-US" dirty="0"/>
              <a:t>MongoDB connector</a:t>
            </a:r>
          </a:p>
          <a:p>
            <a:pPr lvl="1"/>
            <a:r>
              <a:rPr lang="en-US" dirty="0"/>
              <a:t>SMTP Mail</a:t>
            </a:r>
          </a:p>
          <a:p>
            <a:pPr lvl="1"/>
            <a:r>
              <a:rPr lang="en-US" dirty="0"/>
              <a:t>Message queue connectors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C20CB1-F426-49CC-A7CD-4D9A4CBC8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Vert.x Services</a:t>
            </a:r>
          </a:p>
        </p:txBody>
      </p:sp>
    </p:spTree>
    <p:extLst>
      <p:ext uri="{BB962C8B-B14F-4D97-AF65-F5344CB8AC3E}">
        <p14:creationId xmlns:p14="http://schemas.microsoft.com/office/powerpoint/2010/main" val="244750617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57B2EE-09B7-453E-83EE-C901A5FCA90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It is distributed in a zip file having a bunch of Jar files. </a:t>
            </a:r>
          </a:p>
          <a:p>
            <a:r>
              <a:rPr lang="en-US" dirty="0"/>
              <a:t>We simply unzip the file and add all the JAR files to the </a:t>
            </a:r>
            <a:r>
              <a:rPr lang="en-US" dirty="0" err="1"/>
              <a:t>classpath</a:t>
            </a:r>
            <a:r>
              <a:rPr lang="en-US" dirty="0"/>
              <a:t> of our Java application. </a:t>
            </a:r>
          </a:p>
          <a:p>
            <a:r>
              <a:rPr lang="en-US" dirty="0"/>
              <a:t>After adding all the JAR files, we are ready to use Vert.x in our application.</a:t>
            </a:r>
          </a:p>
          <a:p>
            <a:r>
              <a:rPr lang="en-US" dirty="0"/>
              <a:t>We can download the zip file from Maven Central or from the </a:t>
            </a:r>
            <a:r>
              <a:rPr lang="en-US" dirty="0" err="1"/>
              <a:t>Bintray</a:t>
            </a:r>
            <a:r>
              <a:rPr lang="en-US" dirty="0"/>
              <a:t>.</a:t>
            </a:r>
          </a:p>
          <a:p>
            <a:r>
              <a:rPr lang="en-US" dirty="0"/>
              <a:t>Let's start with a new </a:t>
            </a:r>
            <a:r>
              <a:rPr lang="en-US" dirty="0" err="1"/>
              <a:t>vert.x</a:t>
            </a:r>
            <a:r>
              <a:rPr lang="en-US" dirty="0"/>
              <a:t> web project, but before that, we have to make sure that our system has the following things:</a:t>
            </a:r>
          </a:p>
          <a:p>
            <a:pPr lvl="1"/>
            <a:r>
              <a:rPr lang="en-US" dirty="0"/>
              <a:t>JDK 1.8 or higher.</a:t>
            </a:r>
          </a:p>
          <a:p>
            <a:pPr lvl="1"/>
            <a:r>
              <a:rPr lang="en-US" dirty="0"/>
              <a:t>An IDE or text editor.</a:t>
            </a:r>
          </a:p>
          <a:p>
            <a:pPr lvl="1"/>
            <a:r>
              <a:rPr lang="en-US" dirty="0"/>
              <a:t>Maven 3 or higher.</a:t>
            </a:r>
          </a:p>
          <a:p>
            <a:pPr lvl="1"/>
            <a:r>
              <a:rPr lang="en-US" dirty="0"/>
              <a:t>A browser for performing HTTP requests.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008350-6A8D-4479-AA31-1A1398072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Installation</a:t>
            </a:r>
          </a:p>
        </p:txBody>
      </p:sp>
    </p:spTree>
    <p:extLst>
      <p:ext uri="{BB962C8B-B14F-4D97-AF65-F5344CB8AC3E}">
        <p14:creationId xmlns:p14="http://schemas.microsoft.com/office/powerpoint/2010/main" val="233292390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0FF3A1-267D-4AEB-91C2-F1ED09C8869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4988" y="1423986"/>
            <a:ext cx="8228012" cy="1090614"/>
          </a:xfrm>
        </p:spPr>
        <p:txBody>
          <a:bodyPr/>
          <a:lstStyle/>
          <a:p>
            <a:r>
              <a:rPr lang="en-US" dirty="0"/>
              <a:t>In order to create the first web project using Vert.x, we should have to follow the following steps: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459E50-70BD-41AD-8170-0D83B469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Installation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258415-2D72-4F98-B9D1-EF7F8527B8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67" t="14444" r="12500" b="11387"/>
          <a:stretch/>
        </p:blipFill>
        <p:spPr>
          <a:xfrm>
            <a:off x="697583" y="2400301"/>
            <a:ext cx="7654363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9805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A0983F-9EAD-4F16-928E-E5CDDDEE9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Deployment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F061E4-CC30-4A37-9B3A-DB533514AC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66" b="6666"/>
          <a:stretch/>
        </p:blipFill>
        <p:spPr>
          <a:xfrm>
            <a:off x="67865" y="1393596"/>
            <a:ext cx="8991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45868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43A1DF-364D-4176-B6A6-A83295F9BED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You implement a </a:t>
            </a:r>
            <a:r>
              <a:rPr lang="en-IN" dirty="0" err="1"/>
              <a:t>verticle</a:t>
            </a:r>
            <a:r>
              <a:rPr lang="en-IN" dirty="0"/>
              <a:t> by creating a class that extends </a:t>
            </a:r>
            <a:r>
              <a:rPr lang="en-IN" dirty="0" err="1"/>
              <a:t>io.vertx.core.AbstractVerticle</a:t>
            </a:r>
            <a:r>
              <a:rPr lang="en-IN" dirty="0"/>
              <a:t>. </a:t>
            </a:r>
          </a:p>
          <a:p>
            <a:r>
              <a:rPr lang="en-IN" dirty="0"/>
              <a:t>Here is an example </a:t>
            </a:r>
            <a:r>
              <a:rPr lang="en-IN" dirty="0" err="1"/>
              <a:t>verticle</a:t>
            </a:r>
            <a:r>
              <a:rPr lang="en-IN" dirty="0"/>
              <a:t> class: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58FE09-F569-480A-B857-D907780D8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Implementing a </a:t>
            </a:r>
            <a:r>
              <a:rPr lang="en-IN" dirty="0" err="1"/>
              <a:t>Verticle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223048-7E70-45EF-A74E-1E0A70E683B6}"/>
              </a:ext>
            </a:extLst>
          </p:cNvPr>
          <p:cNvSpPr/>
          <p:nvPr/>
        </p:nvSpPr>
        <p:spPr>
          <a:xfrm>
            <a:off x="609600" y="2883692"/>
            <a:ext cx="7848600" cy="23741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5425" lvl="1" indent="0">
              <a:buNone/>
            </a:pPr>
            <a:r>
              <a:rPr lang="en-IN" b="1" dirty="0">
                <a:solidFill>
                  <a:schemeClr val="tx1"/>
                </a:solidFill>
              </a:rPr>
              <a:t>import </a:t>
            </a:r>
            <a:r>
              <a:rPr lang="en-IN" b="1" dirty="0" err="1">
                <a:solidFill>
                  <a:schemeClr val="tx1"/>
                </a:solidFill>
              </a:rPr>
              <a:t>io.vertx.core.AbstractVerticle</a:t>
            </a:r>
            <a:r>
              <a:rPr lang="en-IN" b="1" dirty="0">
                <a:solidFill>
                  <a:schemeClr val="tx1"/>
                </a:solidFill>
              </a:rPr>
              <a:t>;</a:t>
            </a:r>
          </a:p>
          <a:p>
            <a:pPr marL="225425" lvl="1" indent="0">
              <a:buNone/>
            </a:pPr>
            <a:r>
              <a:rPr lang="en-IN" b="1" dirty="0">
                <a:solidFill>
                  <a:schemeClr val="tx1"/>
                </a:solidFill>
              </a:rPr>
              <a:t>public class </a:t>
            </a:r>
            <a:r>
              <a:rPr lang="en-IN" b="1" dirty="0" err="1">
                <a:solidFill>
                  <a:schemeClr val="tx1"/>
                </a:solidFill>
              </a:rPr>
              <a:t>BasicVerticle</a:t>
            </a:r>
            <a:r>
              <a:rPr lang="en-IN" b="1" dirty="0">
                <a:solidFill>
                  <a:schemeClr val="tx1"/>
                </a:solidFill>
              </a:rPr>
              <a:t> extends </a:t>
            </a:r>
            <a:r>
              <a:rPr lang="en-IN" b="1" dirty="0" err="1">
                <a:solidFill>
                  <a:schemeClr val="tx1"/>
                </a:solidFill>
              </a:rPr>
              <a:t>AbstractVerticle</a:t>
            </a:r>
            <a:r>
              <a:rPr lang="en-IN" b="1" dirty="0">
                <a:solidFill>
                  <a:schemeClr val="tx1"/>
                </a:solidFill>
              </a:rPr>
              <a:t> {</a:t>
            </a:r>
          </a:p>
          <a:p>
            <a:pPr marL="225425" lvl="1" indent="0">
              <a:buNone/>
            </a:pPr>
            <a:endParaRPr lang="en-IN" b="1" dirty="0">
              <a:solidFill>
                <a:schemeClr val="tx1"/>
              </a:solidFill>
            </a:endParaRPr>
          </a:p>
          <a:p>
            <a:pPr marL="225425" lvl="1" indent="0">
              <a:buNone/>
            </a:pPr>
            <a:r>
              <a:rPr lang="en-IN" b="1" dirty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8599438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221596-6C08-4A5B-A42D-C2097454D00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4988" y="1423986"/>
            <a:ext cx="8228012" cy="2614614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AbstractVerticle</a:t>
            </a:r>
            <a:r>
              <a:rPr lang="en-US" dirty="0"/>
              <a:t> class contains a start() method which you can override in your </a:t>
            </a:r>
            <a:r>
              <a:rPr lang="en-US" dirty="0" err="1"/>
              <a:t>verticle</a:t>
            </a:r>
            <a:r>
              <a:rPr lang="en-US" dirty="0"/>
              <a:t> class. </a:t>
            </a:r>
          </a:p>
          <a:p>
            <a:r>
              <a:rPr lang="en-US" dirty="0"/>
              <a:t>The start() method is called by Vert.x when the </a:t>
            </a:r>
            <a:r>
              <a:rPr lang="en-US" dirty="0" err="1"/>
              <a:t>verticle</a:t>
            </a:r>
            <a:r>
              <a:rPr lang="en-US" dirty="0"/>
              <a:t> is deployed and ready to start. </a:t>
            </a:r>
          </a:p>
          <a:p>
            <a:r>
              <a:rPr lang="en-US" dirty="0"/>
              <a:t>Here is how implementing the start() method looks: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286065-FAA4-47AA-A35B-14EEBAD33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Start()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BC2C30-FBEA-4222-ADC1-D1793F99AC0C}"/>
              </a:ext>
            </a:extLst>
          </p:cNvPr>
          <p:cNvSpPr/>
          <p:nvPr/>
        </p:nvSpPr>
        <p:spPr>
          <a:xfrm>
            <a:off x="760412" y="4005606"/>
            <a:ext cx="7848600" cy="23741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5425" lvl="1" indent="0">
              <a:buNone/>
            </a:pPr>
            <a:r>
              <a:rPr lang="en-IN" b="1" dirty="0">
                <a:solidFill>
                  <a:schemeClr val="tx1"/>
                </a:solidFill>
              </a:rPr>
              <a:t>public class </a:t>
            </a:r>
            <a:r>
              <a:rPr lang="en-IN" b="1" dirty="0" err="1">
                <a:solidFill>
                  <a:schemeClr val="tx1"/>
                </a:solidFill>
              </a:rPr>
              <a:t>BasicVerticle</a:t>
            </a:r>
            <a:r>
              <a:rPr lang="en-IN" b="1" dirty="0">
                <a:solidFill>
                  <a:schemeClr val="tx1"/>
                </a:solidFill>
              </a:rPr>
              <a:t> extends </a:t>
            </a:r>
            <a:r>
              <a:rPr lang="en-IN" b="1" dirty="0" err="1">
                <a:solidFill>
                  <a:schemeClr val="tx1"/>
                </a:solidFill>
              </a:rPr>
              <a:t>AbstractVerticle</a:t>
            </a:r>
            <a:r>
              <a:rPr lang="en-IN" b="1" dirty="0">
                <a:solidFill>
                  <a:schemeClr val="tx1"/>
                </a:solidFill>
              </a:rPr>
              <a:t> {</a:t>
            </a:r>
          </a:p>
          <a:p>
            <a:pPr marL="225425" lvl="1" indent="0">
              <a:buNone/>
            </a:pPr>
            <a:endParaRPr lang="en-IN" b="1" dirty="0">
              <a:solidFill>
                <a:schemeClr val="tx1"/>
              </a:solidFill>
            </a:endParaRPr>
          </a:p>
          <a:p>
            <a:pPr marL="225425" lvl="1" indent="0">
              <a:buNone/>
            </a:pPr>
            <a:r>
              <a:rPr lang="en-IN" b="1" dirty="0">
                <a:solidFill>
                  <a:schemeClr val="tx1"/>
                </a:solidFill>
              </a:rPr>
              <a:t>    @Override</a:t>
            </a:r>
          </a:p>
          <a:p>
            <a:pPr marL="225425" lvl="1" indent="0">
              <a:buNone/>
            </a:pPr>
            <a:r>
              <a:rPr lang="en-IN" b="1" dirty="0">
                <a:solidFill>
                  <a:schemeClr val="tx1"/>
                </a:solidFill>
              </a:rPr>
              <a:t>    public void start() throws Exception {</a:t>
            </a:r>
          </a:p>
          <a:p>
            <a:pPr marL="225425" lvl="1" indent="0">
              <a:buNone/>
            </a:pPr>
            <a:r>
              <a:rPr lang="en-IN" b="1" dirty="0">
                <a:solidFill>
                  <a:schemeClr val="tx1"/>
                </a:solidFill>
              </a:rPr>
              <a:t>        </a:t>
            </a:r>
            <a:r>
              <a:rPr lang="en-IN" b="1" dirty="0" err="1">
                <a:solidFill>
                  <a:schemeClr val="tx1"/>
                </a:solidFill>
              </a:rPr>
              <a:t>System.out.println</a:t>
            </a:r>
            <a:r>
              <a:rPr lang="en-IN" b="1" dirty="0">
                <a:solidFill>
                  <a:schemeClr val="tx1"/>
                </a:solidFill>
              </a:rPr>
              <a:t>("</a:t>
            </a:r>
            <a:r>
              <a:rPr lang="en-IN" b="1" dirty="0" err="1">
                <a:solidFill>
                  <a:schemeClr val="tx1"/>
                </a:solidFill>
              </a:rPr>
              <a:t>BasicVerticle</a:t>
            </a:r>
            <a:r>
              <a:rPr lang="en-IN" b="1" dirty="0">
                <a:solidFill>
                  <a:schemeClr val="tx1"/>
                </a:solidFill>
              </a:rPr>
              <a:t> started");</a:t>
            </a:r>
          </a:p>
          <a:p>
            <a:pPr marL="225425" lvl="1" indent="0">
              <a:buNone/>
            </a:pPr>
            <a:r>
              <a:rPr lang="en-IN" b="1" dirty="0">
                <a:solidFill>
                  <a:schemeClr val="tx1"/>
                </a:solidFill>
              </a:rPr>
              <a:t>    }</a:t>
            </a:r>
          </a:p>
          <a:p>
            <a:pPr marL="225425" lvl="1" indent="0">
              <a:buNone/>
            </a:pPr>
            <a:r>
              <a:rPr lang="en-IN" b="1" dirty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1123006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65CF53-56F4-4C43-BD88-B0A38A6A09D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The start() method is where you initialize your </a:t>
            </a:r>
            <a:r>
              <a:rPr lang="en-US" dirty="0" err="1"/>
              <a:t>verticle</a:t>
            </a:r>
            <a:r>
              <a:rPr lang="en-US" dirty="0"/>
              <a:t>.</a:t>
            </a:r>
          </a:p>
          <a:p>
            <a:r>
              <a:rPr lang="en-US" dirty="0"/>
              <a:t>Inside the start() method you will normally create e.g. HTTP or TCP server, register event handlers on the event bus, deploy other </a:t>
            </a:r>
            <a:r>
              <a:rPr lang="en-US" dirty="0" err="1"/>
              <a:t>verticles</a:t>
            </a:r>
            <a:r>
              <a:rPr lang="en-US" dirty="0"/>
              <a:t>, or whatever else your </a:t>
            </a:r>
            <a:r>
              <a:rPr lang="en-US" dirty="0" err="1"/>
              <a:t>verticle</a:t>
            </a:r>
            <a:r>
              <a:rPr lang="en-US" dirty="0"/>
              <a:t> needs to do its work.</a:t>
            </a:r>
          </a:p>
          <a:p>
            <a:r>
              <a:rPr lang="en-US" dirty="0"/>
              <a:t>The </a:t>
            </a:r>
            <a:r>
              <a:rPr lang="en-US" dirty="0" err="1"/>
              <a:t>AbstracVerticle</a:t>
            </a:r>
            <a:r>
              <a:rPr lang="en-US" dirty="0"/>
              <a:t> class also contains another version of start() which takes a Future as parameter.</a:t>
            </a:r>
          </a:p>
          <a:p>
            <a:r>
              <a:rPr lang="en-US" dirty="0"/>
              <a:t>This Future can be used to asynchronously tell Vert.x if the </a:t>
            </a:r>
            <a:r>
              <a:rPr lang="en-US" dirty="0" err="1"/>
              <a:t>Verticle</a:t>
            </a:r>
            <a:r>
              <a:rPr lang="en-US" dirty="0"/>
              <a:t> was deployed successfully.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D58B2B-F5C6-4700-9188-222B012D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Start()</a:t>
            </a:r>
          </a:p>
        </p:txBody>
      </p:sp>
    </p:spTree>
    <p:extLst>
      <p:ext uri="{BB962C8B-B14F-4D97-AF65-F5344CB8AC3E}">
        <p14:creationId xmlns:p14="http://schemas.microsoft.com/office/powerpoint/2010/main" val="136578624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08E9A9-2225-4C1A-8B3A-79CAB4C1F8E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4988" y="1423986"/>
            <a:ext cx="8228012" cy="185261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</a:t>
            </a:r>
            <a:r>
              <a:rPr lang="en-US" dirty="0" err="1"/>
              <a:t>AbstractVerticle</a:t>
            </a:r>
            <a:r>
              <a:rPr lang="en-US" dirty="0"/>
              <a:t> class also contains a stop() method you can override. </a:t>
            </a:r>
          </a:p>
          <a:p>
            <a:r>
              <a:rPr lang="en-US" dirty="0"/>
              <a:t>The stop() method is called when Vert.x shuts down and your </a:t>
            </a:r>
            <a:r>
              <a:rPr lang="en-US" dirty="0" err="1"/>
              <a:t>verticle</a:t>
            </a:r>
            <a:r>
              <a:rPr lang="en-US" dirty="0"/>
              <a:t> needs to stop. </a:t>
            </a:r>
          </a:p>
          <a:p>
            <a:r>
              <a:rPr lang="en-US" dirty="0"/>
              <a:t>Here is an example of overriding the stop() method in your own </a:t>
            </a:r>
            <a:r>
              <a:rPr lang="en-US" dirty="0" err="1"/>
              <a:t>verticle</a:t>
            </a:r>
            <a:r>
              <a:rPr lang="en-US" dirty="0"/>
              <a:t>: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A93728-DF37-427E-B3A0-73BAC60E8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Stop()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846B00-C86B-4A95-B283-742FBAF881E3}"/>
              </a:ext>
            </a:extLst>
          </p:cNvPr>
          <p:cNvSpPr/>
          <p:nvPr/>
        </p:nvSpPr>
        <p:spPr>
          <a:xfrm>
            <a:off x="760412" y="3276600"/>
            <a:ext cx="7848600" cy="3581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5425" lvl="1" indent="0">
              <a:buNone/>
            </a:pPr>
            <a:r>
              <a:rPr lang="en-IN" b="1" dirty="0">
                <a:solidFill>
                  <a:schemeClr val="tx1"/>
                </a:solidFill>
              </a:rPr>
              <a:t>public class </a:t>
            </a:r>
            <a:r>
              <a:rPr lang="en-IN" b="1" dirty="0" err="1">
                <a:solidFill>
                  <a:schemeClr val="tx1"/>
                </a:solidFill>
              </a:rPr>
              <a:t>BasicVerticle</a:t>
            </a:r>
            <a:r>
              <a:rPr lang="en-IN" b="1" dirty="0">
                <a:solidFill>
                  <a:schemeClr val="tx1"/>
                </a:solidFill>
              </a:rPr>
              <a:t> extends </a:t>
            </a:r>
            <a:r>
              <a:rPr lang="en-IN" b="1" dirty="0" err="1">
                <a:solidFill>
                  <a:schemeClr val="tx1"/>
                </a:solidFill>
              </a:rPr>
              <a:t>AbstractVerticle</a:t>
            </a:r>
            <a:r>
              <a:rPr lang="en-IN" b="1" dirty="0">
                <a:solidFill>
                  <a:schemeClr val="tx1"/>
                </a:solidFill>
              </a:rPr>
              <a:t> {</a:t>
            </a:r>
          </a:p>
          <a:p>
            <a:pPr marL="225425" lvl="1" indent="0">
              <a:buNone/>
            </a:pPr>
            <a:endParaRPr lang="en-IN" b="1" dirty="0">
              <a:solidFill>
                <a:schemeClr val="tx1"/>
              </a:solidFill>
            </a:endParaRPr>
          </a:p>
          <a:p>
            <a:pPr marL="225425" lvl="1" indent="0">
              <a:buNone/>
            </a:pPr>
            <a:r>
              <a:rPr lang="en-IN" b="1" dirty="0">
                <a:solidFill>
                  <a:schemeClr val="tx1"/>
                </a:solidFill>
              </a:rPr>
              <a:t>    @Override</a:t>
            </a:r>
          </a:p>
          <a:p>
            <a:pPr marL="225425" lvl="1" indent="0">
              <a:buNone/>
            </a:pPr>
            <a:r>
              <a:rPr lang="en-IN" b="1" dirty="0">
                <a:solidFill>
                  <a:schemeClr val="tx1"/>
                </a:solidFill>
              </a:rPr>
              <a:t>    public void start() throws Exception {</a:t>
            </a:r>
          </a:p>
          <a:p>
            <a:pPr marL="225425" lvl="1" indent="0">
              <a:buNone/>
            </a:pPr>
            <a:r>
              <a:rPr lang="en-IN" b="1" dirty="0">
                <a:solidFill>
                  <a:schemeClr val="tx1"/>
                </a:solidFill>
              </a:rPr>
              <a:t>        </a:t>
            </a:r>
            <a:r>
              <a:rPr lang="en-IN" b="1" dirty="0" err="1">
                <a:solidFill>
                  <a:schemeClr val="tx1"/>
                </a:solidFill>
              </a:rPr>
              <a:t>System.out.println</a:t>
            </a:r>
            <a:r>
              <a:rPr lang="en-IN" b="1" dirty="0">
                <a:solidFill>
                  <a:schemeClr val="tx1"/>
                </a:solidFill>
              </a:rPr>
              <a:t>("</a:t>
            </a:r>
            <a:r>
              <a:rPr lang="en-IN" b="1" dirty="0" err="1">
                <a:solidFill>
                  <a:schemeClr val="tx1"/>
                </a:solidFill>
              </a:rPr>
              <a:t>BasicVerticle</a:t>
            </a:r>
            <a:r>
              <a:rPr lang="en-IN" b="1" dirty="0">
                <a:solidFill>
                  <a:schemeClr val="tx1"/>
                </a:solidFill>
              </a:rPr>
              <a:t> started");</a:t>
            </a:r>
          </a:p>
          <a:p>
            <a:pPr marL="225425" lvl="1" indent="0">
              <a:buNone/>
            </a:pPr>
            <a:r>
              <a:rPr lang="en-IN" b="1" dirty="0">
                <a:solidFill>
                  <a:schemeClr val="tx1"/>
                </a:solidFill>
              </a:rPr>
              <a:t>    }</a:t>
            </a:r>
          </a:p>
          <a:p>
            <a:pPr marL="225425" lvl="1" indent="0">
              <a:buNone/>
            </a:pPr>
            <a:endParaRPr lang="en-IN" b="1" dirty="0">
              <a:solidFill>
                <a:schemeClr val="tx1"/>
              </a:solidFill>
            </a:endParaRPr>
          </a:p>
          <a:p>
            <a:pPr marL="225425" lvl="1" indent="0">
              <a:buNone/>
            </a:pPr>
            <a:r>
              <a:rPr lang="en-IN" b="1" dirty="0">
                <a:solidFill>
                  <a:schemeClr val="tx1"/>
                </a:solidFill>
              </a:rPr>
              <a:t>    @Override</a:t>
            </a:r>
          </a:p>
          <a:p>
            <a:pPr marL="225425" lvl="1" indent="0">
              <a:buNone/>
            </a:pPr>
            <a:r>
              <a:rPr lang="en-IN" b="1" dirty="0">
                <a:solidFill>
                  <a:schemeClr val="tx1"/>
                </a:solidFill>
              </a:rPr>
              <a:t>    public void stop() throws Exception {</a:t>
            </a:r>
          </a:p>
          <a:p>
            <a:pPr marL="225425" lvl="1" indent="0">
              <a:buNone/>
            </a:pPr>
            <a:r>
              <a:rPr lang="en-IN" b="1" dirty="0">
                <a:solidFill>
                  <a:schemeClr val="tx1"/>
                </a:solidFill>
              </a:rPr>
              <a:t>        </a:t>
            </a:r>
            <a:r>
              <a:rPr lang="en-IN" b="1" dirty="0" err="1">
                <a:solidFill>
                  <a:schemeClr val="tx1"/>
                </a:solidFill>
              </a:rPr>
              <a:t>System.out.println</a:t>
            </a:r>
            <a:r>
              <a:rPr lang="en-IN" b="1" dirty="0">
                <a:solidFill>
                  <a:schemeClr val="tx1"/>
                </a:solidFill>
              </a:rPr>
              <a:t>("</a:t>
            </a:r>
            <a:r>
              <a:rPr lang="en-IN" b="1" dirty="0" err="1">
                <a:solidFill>
                  <a:schemeClr val="tx1"/>
                </a:solidFill>
              </a:rPr>
              <a:t>BasicVerticle</a:t>
            </a:r>
            <a:r>
              <a:rPr lang="en-IN" b="1" dirty="0">
                <a:solidFill>
                  <a:schemeClr val="tx1"/>
                </a:solidFill>
              </a:rPr>
              <a:t> stopped");</a:t>
            </a:r>
          </a:p>
          <a:p>
            <a:pPr marL="225425" lvl="1" indent="0">
              <a:buNone/>
            </a:pPr>
            <a:r>
              <a:rPr lang="en-IN" b="1" dirty="0">
                <a:solidFill>
                  <a:schemeClr val="tx1"/>
                </a:solidFill>
              </a:rPr>
              <a:t>    }</a:t>
            </a:r>
          </a:p>
          <a:p>
            <a:pPr marL="225425" lvl="1" indent="0">
              <a:buNone/>
            </a:pPr>
            <a:r>
              <a:rPr lang="en-IN" b="1" dirty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2471312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28D2CB-1CC5-49AA-9F57-93FC587942F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4988" y="1423986"/>
            <a:ext cx="8228012" cy="52054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First a </a:t>
            </a:r>
            <a:r>
              <a:rPr lang="en-US" dirty="0" err="1"/>
              <a:t>Vertx</a:t>
            </a:r>
            <a:r>
              <a:rPr lang="en-US" dirty="0"/>
              <a:t> instance is created. </a:t>
            </a:r>
          </a:p>
          <a:p>
            <a:r>
              <a:rPr lang="en-US" dirty="0"/>
              <a:t>Second, the </a:t>
            </a:r>
            <a:r>
              <a:rPr lang="en-US" dirty="0" err="1"/>
              <a:t>deployVerticle</a:t>
            </a:r>
            <a:r>
              <a:rPr lang="en-US" dirty="0"/>
              <a:t>() method is called on the </a:t>
            </a:r>
            <a:r>
              <a:rPr lang="en-US" dirty="0" err="1"/>
              <a:t>Vertx</a:t>
            </a:r>
            <a:r>
              <a:rPr lang="en-US" dirty="0"/>
              <a:t> instance, with an instance of your </a:t>
            </a:r>
            <a:r>
              <a:rPr lang="en-US" dirty="0" err="1"/>
              <a:t>verticle</a:t>
            </a:r>
            <a:r>
              <a:rPr lang="en-US" dirty="0"/>
              <a:t> (</a:t>
            </a:r>
            <a:r>
              <a:rPr lang="en-US" dirty="0" err="1"/>
              <a:t>BasicVerticle</a:t>
            </a:r>
            <a:r>
              <a:rPr lang="en-US" dirty="0"/>
              <a:t> in this example) as parameter.</a:t>
            </a:r>
          </a:p>
          <a:p>
            <a:r>
              <a:rPr lang="en-US" dirty="0"/>
              <a:t>Vert.x will now deploy the </a:t>
            </a:r>
            <a:r>
              <a:rPr lang="en-US" dirty="0" err="1"/>
              <a:t>verticle</a:t>
            </a:r>
            <a:r>
              <a:rPr lang="en-US" dirty="0"/>
              <a:t> internally. </a:t>
            </a:r>
          </a:p>
          <a:p>
            <a:r>
              <a:rPr lang="en-US" dirty="0"/>
              <a:t>Once Vert.x deploys the </a:t>
            </a:r>
            <a:r>
              <a:rPr lang="en-US" dirty="0" err="1"/>
              <a:t>verticle</a:t>
            </a:r>
            <a:r>
              <a:rPr lang="en-US" dirty="0"/>
              <a:t>, the </a:t>
            </a:r>
            <a:r>
              <a:rPr lang="en-US" dirty="0" err="1"/>
              <a:t>verticle's</a:t>
            </a:r>
            <a:r>
              <a:rPr lang="en-US" dirty="0"/>
              <a:t> start() method is called.</a:t>
            </a:r>
          </a:p>
          <a:p>
            <a:r>
              <a:rPr lang="en-US" dirty="0"/>
              <a:t>The </a:t>
            </a:r>
            <a:r>
              <a:rPr lang="en-US" dirty="0" err="1"/>
              <a:t>verticle</a:t>
            </a:r>
            <a:r>
              <a:rPr lang="en-US" dirty="0"/>
              <a:t> will be deployed asynchronously, so the </a:t>
            </a:r>
            <a:r>
              <a:rPr lang="en-US" dirty="0" err="1"/>
              <a:t>verticle</a:t>
            </a:r>
            <a:r>
              <a:rPr lang="en-US" dirty="0"/>
              <a:t> may not be deployed by the time the </a:t>
            </a:r>
            <a:r>
              <a:rPr lang="en-US" dirty="0" err="1"/>
              <a:t>deployVerticle</a:t>
            </a:r>
            <a:r>
              <a:rPr lang="en-US" dirty="0"/>
              <a:t>() method returns. </a:t>
            </a:r>
          </a:p>
          <a:p>
            <a:r>
              <a:rPr lang="en-US" dirty="0"/>
              <a:t>If you need to know exactly when a </a:t>
            </a:r>
            <a:r>
              <a:rPr lang="en-US" dirty="0" err="1"/>
              <a:t>verticle</a:t>
            </a:r>
            <a:r>
              <a:rPr lang="en-US" dirty="0"/>
              <a:t> is fully deployed, you can provide a Handler implementation to the </a:t>
            </a:r>
            <a:r>
              <a:rPr lang="en-US" dirty="0" err="1"/>
              <a:t>the</a:t>
            </a:r>
            <a:r>
              <a:rPr lang="en-US" dirty="0"/>
              <a:t> </a:t>
            </a:r>
            <a:r>
              <a:rPr lang="en-US" dirty="0" err="1"/>
              <a:t>deployVerticle</a:t>
            </a:r>
            <a:r>
              <a:rPr lang="en-US" dirty="0"/>
              <a:t>(). 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B1ACB1-9468-4D81-9DB6-FC6B82080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Vertical Deploy()</a:t>
            </a:r>
          </a:p>
        </p:txBody>
      </p:sp>
    </p:spTree>
    <p:extLst>
      <p:ext uri="{BB962C8B-B14F-4D97-AF65-F5344CB8AC3E}">
        <p14:creationId xmlns:p14="http://schemas.microsoft.com/office/powerpoint/2010/main" val="399309458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B1ACB1-9468-4D81-9DB6-FC6B82080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Vertical Deploy()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A09179-99AD-40A4-89A4-DE1E58387FEC}"/>
              </a:ext>
            </a:extLst>
          </p:cNvPr>
          <p:cNvSpPr/>
          <p:nvPr/>
        </p:nvSpPr>
        <p:spPr>
          <a:xfrm>
            <a:off x="447680" y="1828800"/>
            <a:ext cx="7848600" cy="3581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5425" lvl="1" indent="0">
              <a:buNone/>
            </a:pPr>
            <a:r>
              <a:rPr lang="en-IN" b="1" dirty="0">
                <a:solidFill>
                  <a:schemeClr val="tx1"/>
                </a:solidFill>
              </a:rPr>
              <a:t>public class </a:t>
            </a:r>
            <a:r>
              <a:rPr lang="en-IN" b="1" dirty="0" err="1">
                <a:solidFill>
                  <a:schemeClr val="tx1"/>
                </a:solidFill>
              </a:rPr>
              <a:t>VertxVerticleMain</a:t>
            </a:r>
            <a:r>
              <a:rPr lang="en-IN" b="1" dirty="0">
                <a:solidFill>
                  <a:schemeClr val="tx1"/>
                </a:solidFill>
              </a:rPr>
              <a:t> {</a:t>
            </a:r>
          </a:p>
          <a:p>
            <a:pPr marL="225425" lvl="1" indent="0">
              <a:buNone/>
            </a:pPr>
            <a:endParaRPr lang="en-IN" b="1" dirty="0">
              <a:solidFill>
                <a:schemeClr val="tx1"/>
              </a:solidFill>
            </a:endParaRPr>
          </a:p>
          <a:p>
            <a:pPr marL="225425" lvl="1" indent="0">
              <a:buNone/>
            </a:pPr>
            <a:r>
              <a:rPr lang="en-IN" b="1" dirty="0">
                <a:solidFill>
                  <a:schemeClr val="tx1"/>
                </a:solidFill>
              </a:rPr>
              <a:t>    public static void main(String[] </a:t>
            </a:r>
            <a:r>
              <a:rPr lang="en-IN" b="1" dirty="0" err="1">
                <a:solidFill>
                  <a:schemeClr val="tx1"/>
                </a:solidFill>
              </a:rPr>
              <a:t>args</a:t>
            </a:r>
            <a:r>
              <a:rPr lang="en-IN" b="1" dirty="0">
                <a:solidFill>
                  <a:schemeClr val="tx1"/>
                </a:solidFill>
              </a:rPr>
              <a:t>) throws </a:t>
            </a:r>
            <a:r>
              <a:rPr lang="en-IN" b="1" dirty="0" err="1">
                <a:solidFill>
                  <a:schemeClr val="tx1"/>
                </a:solidFill>
              </a:rPr>
              <a:t>InterruptedException</a:t>
            </a:r>
            <a:r>
              <a:rPr lang="en-IN" b="1" dirty="0">
                <a:solidFill>
                  <a:schemeClr val="tx1"/>
                </a:solidFill>
              </a:rPr>
              <a:t> {</a:t>
            </a:r>
          </a:p>
          <a:p>
            <a:pPr marL="225425" lvl="1" indent="0">
              <a:buNone/>
            </a:pPr>
            <a:r>
              <a:rPr lang="en-IN" b="1" dirty="0">
                <a:solidFill>
                  <a:schemeClr val="tx1"/>
                </a:solidFill>
              </a:rPr>
              <a:t>        </a:t>
            </a:r>
            <a:r>
              <a:rPr lang="en-IN" b="1" dirty="0" err="1">
                <a:solidFill>
                  <a:schemeClr val="tx1"/>
                </a:solidFill>
              </a:rPr>
              <a:t>Vertx</a:t>
            </a:r>
            <a:r>
              <a:rPr lang="en-IN" b="1" dirty="0">
                <a:solidFill>
                  <a:schemeClr val="tx1"/>
                </a:solidFill>
              </a:rPr>
              <a:t> </a:t>
            </a:r>
            <a:r>
              <a:rPr lang="en-IN" b="1" dirty="0" err="1">
                <a:solidFill>
                  <a:schemeClr val="tx1"/>
                </a:solidFill>
              </a:rPr>
              <a:t>vertx</a:t>
            </a:r>
            <a:r>
              <a:rPr lang="en-IN" b="1" dirty="0">
                <a:solidFill>
                  <a:schemeClr val="tx1"/>
                </a:solidFill>
              </a:rPr>
              <a:t> = </a:t>
            </a:r>
            <a:r>
              <a:rPr lang="en-IN" b="1" dirty="0" err="1">
                <a:solidFill>
                  <a:schemeClr val="tx1"/>
                </a:solidFill>
              </a:rPr>
              <a:t>Vertx.vertx</a:t>
            </a:r>
            <a:r>
              <a:rPr lang="en-IN" b="1" dirty="0">
                <a:solidFill>
                  <a:schemeClr val="tx1"/>
                </a:solidFill>
              </a:rPr>
              <a:t>();</a:t>
            </a:r>
          </a:p>
          <a:p>
            <a:pPr marL="225425" lvl="1" indent="0">
              <a:buNone/>
            </a:pPr>
            <a:endParaRPr lang="en-IN" b="1" dirty="0">
              <a:solidFill>
                <a:schemeClr val="tx1"/>
              </a:solidFill>
            </a:endParaRPr>
          </a:p>
          <a:p>
            <a:pPr marL="225425" lvl="1" indent="0">
              <a:buNone/>
            </a:pPr>
            <a:r>
              <a:rPr lang="en-IN" b="1" dirty="0">
                <a:solidFill>
                  <a:schemeClr val="tx1"/>
                </a:solidFill>
              </a:rPr>
              <a:t>        </a:t>
            </a:r>
            <a:r>
              <a:rPr lang="en-IN" b="1" dirty="0" err="1">
                <a:solidFill>
                  <a:schemeClr val="tx1"/>
                </a:solidFill>
              </a:rPr>
              <a:t>vertx.deployVerticle</a:t>
            </a:r>
            <a:r>
              <a:rPr lang="en-IN" b="1" dirty="0">
                <a:solidFill>
                  <a:schemeClr val="tx1"/>
                </a:solidFill>
              </a:rPr>
              <a:t>(new </a:t>
            </a:r>
            <a:r>
              <a:rPr lang="en-IN" b="1" dirty="0" err="1">
                <a:solidFill>
                  <a:schemeClr val="tx1"/>
                </a:solidFill>
              </a:rPr>
              <a:t>BasicVerticle</a:t>
            </a:r>
            <a:r>
              <a:rPr lang="en-IN" b="1" dirty="0">
                <a:solidFill>
                  <a:schemeClr val="tx1"/>
                </a:solidFill>
              </a:rPr>
              <a:t>());</a:t>
            </a:r>
          </a:p>
          <a:p>
            <a:pPr marL="225425" lvl="1" indent="0">
              <a:buNone/>
            </a:pPr>
            <a:r>
              <a:rPr lang="en-IN" b="1" dirty="0">
                <a:solidFill>
                  <a:schemeClr val="tx1"/>
                </a:solidFill>
              </a:rPr>
              <a:t>    }</a:t>
            </a:r>
          </a:p>
          <a:p>
            <a:pPr marL="225425" lvl="1" indent="0">
              <a:buNone/>
            </a:pPr>
            <a:r>
              <a:rPr lang="en-IN" b="1" dirty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0206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F4CD85-ABE9-4FF3-8265-ECB6CFC9C4D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Reactive Extensions, also known as ReactiveX, enable us to express the asynchronous events in an application as a set of observable sequences. </a:t>
            </a:r>
          </a:p>
          <a:p>
            <a:r>
              <a:rPr lang="en-US" dirty="0"/>
              <a:t>Other applications can subscribe to these observables, in order to receive notifications of events that are occurring.</a:t>
            </a:r>
          </a:p>
          <a:p>
            <a:r>
              <a:rPr lang="en-US" dirty="0"/>
              <a:t>A producer can then push these notification events to a consumer as they arrive. </a:t>
            </a:r>
          </a:p>
          <a:p>
            <a:r>
              <a:rPr lang="en-US" dirty="0"/>
              <a:t>Alternatively, if a consumer is slow, it can pull notification events according to its own consumption rate. </a:t>
            </a:r>
          </a:p>
          <a:p>
            <a:r>
              <a:rPr lang="en-US" dirty="0"/>
              <a:t>The end-to-end system of a producer and its consumers is known as a pipeline.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EACC42-DDD0-48CF-A41D-6743E80AD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ReactiveX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3803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B1ACB1-9468-4D81-9DB6-FC6B82080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Vertical Deploy()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A09179-99AD-40A4-89A4-DE1E58387FEC}"/>
              </a:ext>
            </a:extLst>
          </p:cNvPr>
          <p:cNvSpPr/>
          <p:nvPr/>
        </p:nvSpPr>
        <p:spPr>
          <a:xfrm>
            <a:off x="447680" y="1524000"/>
            <a:ext cx="7848600" cy="2209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5425" lvl="1" indent="0">
              <a:buNone/>
            </a:pPr>
            <a:r>
              <a:rPr lang="en-IN" b="1" dirty="0" err="1">
                <a:solidFill>
                  <a:schemeClr val="tx1"/>
                </a:solidFill>
              </a:rPr>
              <a:t>vertx.deployVerticle</a:t>
            </a:r>
            <a:r>
              <a:rPr lang="en-IN" b="1" dirty="0">
                <a:solidFill>
                  <a:schemeClr val="tx1"/>
                </a:solidFill>
              </a:rPr>
              <a:t>(new </a:t>
            </a:r>
            <a:r>
              <a:rPr lang="en-IN" b="1" dirty="0" err="1">
                <a:solidFill>
                  <a:schemeClr val="tx1"/>
                </a:solidFill>
              </a:rPr>
              <a:t>BasicVerticle</a:t>
            </a:r>
            <a:r>
              <a:rPr lang="en-IN" b="1" dirty="0">
                <a:solidFill>
                  <a:schemeClr val="tx1"/>
                </a:solidFill>
              </a:rPr>
              <a:t>(), new Handler&lt;</a:t>
            </a:r>
            <a:r>
              <a:rPr lang="en-IN" b="1" dirty="0" err="1">
                <a:solidFill>
                  <a:schemeClr val="tx1"/>
                </a:solidFill>
              </a:rPr>
              <a:t>AsyncResult</a:t>
            </a:r>
            <a:r>
              <a:rPr lang="en-IN" b="1" dirty="0">
                <a:solidFill>
                  <a:schemeClr val="tx1"/>
                </a:solidFill>
              </a:rPr>
              <a:t>&lt;String&gt;&gt;() {</a:t>
            </a:r>
          </a:p>
          <a:p>
            <a:pPr marL="225425" lvl="1" indent="0">
              <a:buNone/>
            </a:pPr>
            <a:r>
              <a:rPr lang="en-IN" b="1" dirty="0">
                <a:solidFill>
                  <a:schemeClr val="tx1"/>
                </a:solidFill>
              </a:rPr>
              <a:t>    @Override</a:t>
            </a:r>
          </a:p>
          <a:p>
            <a:pPr marL="225425" lvl="1" indent="0">
              <a:buNone/>
            </a:pPr>
            <a:r>
              <a:rPr lang="en-IN" b="1" dirty="0">
                <a:solidFill>
                  <a:schemeClr val="tx1"/>
                </a:solidFill>
              </a:rPr>
              <a:t>    public void handle(</a:t>
            </a:r>
            <a:r>
              <a:rPr lang="en-IN" b="1" dirty="0" err="1">
                <a:solidFill>
                  <a:schemeClr val="tx1"/>
                </a:solidFill>
              </a:rPr>
              <a:t>AsyncResult</a:t>
            </a:r>
            <a:r>
              <a:rPr lang="en-IN" b="1" dirty="0">
                <a:solidFill>
                  <a:schemeClr val="tx1"/>
                </a:solidFill>
              </a:rPr>
              <a:t>&lt;String&gt; </a:t>
            </a:r>
            <a:r>
              <a:rPr lang="en-IN" b="1" dirty="0" err="1">
                <a:solidFill>
                  <a:schemeClr val="tx1"/>
                </a:solidFill>
              </a:rPr>
              <a:t>stringAsyncResult</a:t>
            </a:r>
            <a:r>
              <a:rPr lang="en-IN" b="1" dirty="0">
                <a:solidFill>
                  <a:schemeClr val="tx1"/>
                </a:solidFill>
              </a:rPr>
              <a:t>) {</a:t>
            </a:r>
          </a:p>
          <a:p>
            <a:pPr marL="225425" lvl="1" indent="0">
              <a:buNone/>
            </a:pPr>
            <a:r>
              <a:rPr lang="en-IN" b="1" dirty="0">
                <a:solidFill>
                  <a:schemeClr val="tx1"/>
                </a:solidFill>
              </a:rPr>
              <a:t>        </a:t>
            </a:r>
            <a:r>
              <a:rPr lang="en-IN" b="1" dirty="0" err="1">
                <a:solidFill>
                  <a:schemeClr val="tx1"/>
                </a:solidFill>
              </a:rPr>
              <a:t>System.out.println</a:t>
            </a:r>
            <a:r>
              <a:rPr lang="en-IN" b="1" dirty="0">
                <a:solidFill>
                  <a:schemeClr val="tx1"/>
                </a:solidFill>
              </a:rPr>
              <a:t>("</a:t>
            </a:r>
            <a:r>
              <a:rPr lang="en-IN" b="1" dirty="0" err="1">
                <a:solidFill>
                  <a:schemeClr val="tx1"/>
                </a:solidFill>
              </a:rPr>
              <a:t>BasicVerticle</a:t>
            </a:r>
            <a:r>
              <a:rPr lang="en-IN" b="1" dirty="0">
                <a:solidFill>
                  <a:schemeClr val="tx1"/>
                </a:solidFill>
              </a:rPr>
              <a:t> deployment complete");</a:t>
            </a:r>
          </a:p>
          <a:p>
            <a:pPr marL="225425" lvl="1" indent="0">
              <a:buNone/>
            </a:pPr>
            <a:r>
              <a:rPr lang="en-IN" b="1" dirty="0">
                <a:solidFill>
                  <a:schemeClr val="tx1"/>
                </a:solidFill>
              </a:rPr>
              <a:t>        }</a:t>
            </a:r>
          </a:p>
          <a:p>
            <a:pPr marL="225425" lvl="1" indent="0">
              <a:buNone/>
            </a:pPr>
            <a:r>
              <a:rPr lang="en-IN" b="1" dirty="0">
                <a:solidFill>
                  <a:schemeClr val="tx1"/>
                </a:solidFill>
              </a:rPr>
              <a:t>    });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412C7B-48EA-4AE0-88F4-396FD4AC535E}"/>
              </a:ext>
            </a:extLst>
          </p:cNvPr>
          <p:cNvSpPr/>
          <p:nvPr/>
        </p:nvSpPr>
        <p:spPr>
          <a:xfrm>
            <a:off x="464963" y="4859078"/>
            <a:ext cx="7848600" cy="1828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5425" lvl="1" indent="0">
              <a:buNone/>
            </a:pPr>
            <a:r>
              <a:rPr lang="en-IN" b="1" dirty="0">
                <a:solidFill>
                  <a:schemeClr val="tx1"/>
                </a:solidFill>
              </a:rPr>
              <a:t>vertx.deployVerticle(new </a:t>
            </a:r>
            <a:r>
              <a:rPr lang="en-IN" b="1" dirty="0" err="1">
                <a:solidFill>
                  <a:schemeClr val="tx1"/>
                </a:solidFill>
              </a:rPr>
              <a:t>BasicVerticle</a:t>
            </a:r>
            <a:r>
              <a:rPr lang="en-IN" b="1" dirty="0">
                <a:solidFill>
                  <a:schemeClr val="tx1"/>
                </a:solidFill>
              </a:rPr>
              <a:t>(), </a:t>
            </a:r>
            <a:r>
              <a:rPr lang="en-IN" b="1" dirty="0" err="1">
                <a:solidFill>
                  <a:schemeClr val="tx1"/>
                </a:solidFill>
              </a:rPr>
              <a:t>stringAsyncResult</a:t>
            </a:r>
            <a:r>
              <a:rPr lang="en-IN" b="1" dirty="0">
                <a:solidFill>
                  <a:schemeClr val="tx1"/>
                </a:solidFill>
              </a:rPr>
              <a:t> -&gt; {</a:t>
            </a:r>
          </a:p>
          <a:p>
            <a:pPr marL="225425" lvl="1" indent="0">
              <a:buNone/>
            </a:pPr>
            <a:r>
              <a:rPr lang="en-IN" b="1" dirty="0">
                <a:solidFill>
                  <a:schemeClr val="tx1"/>
                </a:solidFill>
              </a:rPr>
              <a:t>        </a:t>
            </a:r>
            <a:r>
              <a:rPr lang="en-IN" b="1" dirty="0" err="1">
                <a:solidFill>
                  <a:schemeClr val="tx1"/>
                </a:solidFill>
              </a:rPr>
              <a:t>System.out.println</a:t>
            </a:r>
            <a:r>
              <a:rPr lang="en-IN" b="1" dirty="0">
                <a:solidFill>
                  <a:schemeClr val="tx1"/>
                </a:solidFill>
              </a:rPr>
              <a:t>("</a:t>
            </a:r>
            <a:r>
              <a:rPr lang="en-IN" b="1" dirty="0" err="1">
                <a:solidFill>
                  <a:schemeClr val="tx1"/>
                </a:solidFill>
              </a:rPr>
              <a:t>BasicVerticle</a:t>
            </a:r>
            <a:r>
              <a:rPr lang="en-IN" b="1" dirty="0">
                <a:solidFill>
                  <a:schemeClr val="tx1"/>
                </a:solidFill>
              </a:rPr>
              <a:t> deployment complete");</a:t>
            </a:r>
          </a:p>
          <a:p>
            <a:pPr marL="225425" lvl="1" indent="0">
              <a:buNone/>
            </a:pPr>
            <a:r>
              <a:rPr lang="en-IN" b="1" dirty="0">
                <a:solidFill>
                  <a:schemeClr val="tx1"/>
                </a:solidFill>
              </a:rPr>
              <a:t>});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A9E3CD-0C35-4CC3-9D36-66042642FE52}"/>
              </a:ext>
            </a:extLst>
          </p:cNvPr>
          <p:cNvSpPr txBox="1"/>
          <p:nvPr/>
        </p:nvSpPr>
        <p:spPr>
          <a:xfrm>
            <a:off x="914400" y="4048697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Or Lambda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53326751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B1ACB1-9468-4D81-9DB6-FC6B82080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a </a:t>
            </a:r>
            <a:r>
              <a:rPr lang="en-US" dirty="0" err="1"/>
              <a:t>Verticle</a:t>
            </a:r>
            <a:r>
              <a:rPr lang="en-US" dirty="0"/>
              <a:t> From Another </a:t>
            </a:r>
            <a:r>
              <a:rPr lang="en-US" dirty="0" err="1"/>
              <a:t>Verticle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F801F-327A-4392-99CE-2C44071BE960}"/>
              </a:ext>
            </a:extLst>
          </p:cNvPr>
          <p:cNvSpPr/>
          <p:nvPr/>
        </p:nvSpPr>
        <p:spPr>
          <a:xfrm>
            <a:off x="447680" y="1524000"/>
            <a:ext cx="7848600" cy="5029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5425" lvl="1" indent="0">
              <a:buNone/>
            </a:pPr>
            <a:r>
              <a:rPr lang="en-IN" b="1" dirty="0">
                <a:solidFill>
                  <a:schemeClr val="tx1"/>
                </a:solidFill>
              </a:rPr>
              <a:t>public class </a:t>
            </a:r>
            <a:r>
              <a:rPr lang="en-IN" b="1" dirty="0" err="1">
                <a:solidFill>
                  <a:schemeClr val="tx1"/>
                </a:solidFill>
              </a:rPr>
              <a:t>BasicVerticle</a:t>
            </a:r>
            <a:r>
              <a:rPr lang="en-IN" b="1" dirty="0">
                <a:solidFill>
                  <a:schemeClr val="tx1"/>
                </a:solidFill>
              </a:rPr>
              <a:t> extends </a:t>
            </a:r>
            <a:r>
              <a:rPr lang="en-IN" b="1" dirty="0" err="1">
                <a:solidFill>
                  <a:schemeClr val="tx1"/>
                </a:solidFill>
              </a:rPr>
              <a:t>AbstractVerticle</a:t>
            </a:r>
            <a:r>
              <a:rPr lang="en-IN" b="1" dirty="0">
                <a:solidFill>
                  <a:schemeClr val="tx1"/>
                </a:solidFill>
              </a:rPr>
              <a:t> {</a:t>
            </a:r>
          </a:p>
          <a:p>
            <a:pPr marL="225425" lvl="1" indent="0">
              <a:buNone/>
            </a:pPr>
            <a:endParaRPr lang="en-IN" b="1" dirty="0">
              <a:solidFill>
                <a:schemeClr val="tx1"/>
              </a:solidFill>
            </a:endParaRPr>
          </a:p>
          <a:p>
            <a:pPr marL="225425" lvl="1" indent="0">
              <a:buNone/>
            </a:pPr>
            <a:r>
              <a:rPr lang="en-IN" b="1" dirty="0">
                <a:solidFill>
                  <a:schemeClr val="tx1"/>
                </a:solidFill>
              </a:rPr>
              <a:t>    @Override</a:t>
            </a:r>
          </a:p>
          <a:p>
            <a:pPr marL="225425" lvl="1" indent="0">
              <a:buNone/>
            </a:pPr>
            <a:r>
              <a:rPr lang="en-IN" b="1" dirty="0">
                <a:solidFill>
                  <a:schemeClr val="tx1"/>
                </a:solidFill>
              </a:rPr>
              <a:t>    public void start() throws Exception {</a:t>
            </a:r>
          </a:p>
          <a:p>
            <a:pPr marL="225425" lvl="1" indent="0">
              <a:buNone/>
            </a:pPr>
            <a:r>
              <a:rPr lang="en-IN" b="1" dirty="0">
                <a:solidFill>
                  <a:schemeClr val="tx1"/>
                </a:solidFill>
              </a:rPr>
              <a:t>        </a:t>
            </a:r>
            <a:r>
              <a:rPr lang="en-IN" b="1" dirty="0" err="1">
                <a:solidFill>
                  <a:schemeClr val="tx1"/>
                </a:solidFill>
              </a:rPr>
              <a:t>System.out.println</a:t>
            </a:r>
            <a:r>
              <a:rPr lang="en-IN" b="1" dirty="0">
                <a:solidFill>
                  <a:schemeClr val="tx1"/>
                </a:solidFill>
              </a:rPr>
              <a:t>("</a:t>
            </a:r>
            <a:r>
              <a:rPr lang="en-IN" b="1" dirty="0" err="1">
                <a:solidFill>
                  <a:schemeClr val="tx1"/>
                </a:solidFill>
              </a:rPr>
              <a:t>BasicVerticle</a:t>
            </a:r>
            <a:r>
              <a:rPr lang="en-IN" b="1" dirty="0">
                <a:solidFill>
                  <a:schemeClr val="tx1"/>
                </a:solidFill>
              </a:rPr>
              <a:t> started");</a:t>
            </a:r>
          </a:p>
          <a:p>
            <a:pPr marL="225425" lvl="1" indent="0">
              <a:buNone/>
            </a:pPr>
            <a:endParaRPr lang="en-IN" b="1" dirty="0">
              <a:solidFill>
                <a:schemeClr val="tx1"/>
              </a:solidFill>
            </a:endParaRPr>
          </a:p>
          <a:p>
            <a:pPr marL="225425" lvl="1" indent="0">
              <a:buNone/>
            </a:pPr>
            <a:r>
              <a:rPr lang="en-IN" b="1" dirty="0">
                <a:solidFill>
                  <a:schemeClr val="tx1"/>
                </a:solidFill>
              </a:rPr>
              <a:t>        vertx.deployVerticle(new </a:t>
            </a:r>
            <a:r>
              <a:rPr lang="en-IN" b="1" dirty="0" err="1">
                <a:solidFill>
                  <a:schemeClr val="tx1"/>
                </a:solidFill>
              </a:rPr>
              <a:t>SecondVerticle</a:t>
            </a:r>
            <a:r>
              <a:rPr lang="en-IN" b="1" dirty="0">
                <a:solidFill>
                  <a:schemeClr val="tx1"/>
                </a:solidFill>
              </a:rPr>
              <a:t>());</a:t>
            </a:r>
          </a:p>
          <a:p>
            <a:pPr marL="225425" lvl="1" indent="0">
              <a:buNone/>
            </a:pPr>
            <a:r>
              <a:rPr lang="en-IN" b="1" dirty="0">
                <a:solidFill>
                  <a:schemeClr val="tx1"/>
                </a:solidFill>
              </a:rPr>
              <a:t>    }</a:t>
            </a:r>
          </a:p>
          <a:p>
            <a:pPr marL="225425" lvl="1" indent="0">
              <a:buNone/>
            </a:pPr>
            <a:endParaRPr lang="en-IN" b="1" dirty="0">
              <a:solidFill>
                <a:schemeClr val="tx1"/>
              </a:solidFill>
            </a:endParaRPr>
          </a:p>
          <a:p>
            <a:pPr marL="225425" lvl="1" indent="0">
              <a:buNone/>
            </a:pPr>
            <a:r>
              <a:rPr lang="en-IN" b="1" dirty="0">
                <a:solidFill>
                  <a:schemeClr val="tx1"/>
                </a:solidFill>
              </a:rPr>
              <a:t>    @Override</a:t>
            </a:r>
          </a:p>
          <a:p>
            <a:pPr marL="225425" lvl="1" indent="0">
              <a:buNone/>
            </a:pPr>
            <a:r>
              <a:rPr lang="en-IN" b="1" dirty="0">
                <a:solidFill>
                  <a:schemeClr val="tx1"/>
                </a:solidFill>
              </a:rPr>
              <a:t>    public void stop() throws Exception {</a:t>
            </a:r>
          </a:p>
          <a:p>
            <a:pPr marL="225425" lvl="1" indent="0">
              <a:buNone/>
            </a:pPr>
            <a:r>
              <a:rPr lang="en-IN" b="1" dirty="0">
                <a:solidFill>
                  <a:schemeClr val="tx1"/>
                </a:solidFill>
              </a:rPr>
              <a:t>        </a:t>
            </a:r>
            <a:r>
              <a:rPr lang="en-IN" b="1" dirty="0" err="1">
                <a:solidFill>
                  <a:schemeClr val="tx1"/>
                </a:solidFill>
              </a:rPr>
              <a:t>System.out.println</a:t>
            </a:r>
            <a:r>
              <a:rPr lang="en-IN" b="1" dirty="0">
                <a:solidFill>
                  <a:schemeClr val="tx1"/>
                </a:solidFill>
              </a:rPr>
              <a:t>("</a:t>
            </a:r>
            <a:r>
              <a:rPr lang="en-IN" b="1" dirty="0" err="1">
                <a:solidFill>
                  <a:schemeClr val="tx1"/>
                </a:solidFill>
              </a:rPr>
              <a:t>BasicVerticle</a:t>
            </a:r>
            <a:r>
              <a:rPr lang="en-IN" b="1" dirty="0">
                <a:solidFill>
                  <a:schemeClr val="tx1"/>
                </a:solidFill>
              </a:rPr>
              <a:t> stopped");</a:t>
            </a:r>
          </a:p>
          <a:p>
            <a:pPr marL="225425" lvl="1" indent="0">
              <a:buNone/>
            </a:pPr>
            <a:r>
              <a:rPr lang="en-IN" b="1" dirty="0">
                <a:solidFill>
                  <a:schemeClr val="tx1"/>
                </a:solidFill>
              </a:rPr>
              <a:t>    }</a:t>
            </a:r>
          </a:p>
          <a:p>
            <a:pPr marL="225425" lvl="1" indent="0">
              <a:buNone/>
            </a:pPr>
            <a:r>
              <a:rPr lang="en-IN" b="1" dirty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6341230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B22C01-5A58-427D-A4EE-5798ED30E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0529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1D4CD2-97A3-409F-8025-6FD33E9166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3" t="7037" r="13333" b="10000"/>
          <a:stretch/>
        </p:blipFill>
        <p:spPr>
          <a:xfrm>
            <a:off x="228600" y="1066800"/>
            <a:ext cx="8153400" cy="537165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BAB8A1C-B516-4BA7-B351-52CACB856D07}"/>
              </a:ext>
            </a:extLst>
          </p:cNvPr>
          <p:cNvCxnSpPr/>
          <p:nvPr/>
        </p:nvCxnSpPr>
        <p:spPr>
          <a:xfrm>
            <a:off x="6477000" y="381000"/>
            <a:ext cx="609600" cy="510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44B68347-63AD-4C5B-82E2-3EAF9D1A7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Vertx</a:t>
            </a:r>
            <a:r>
              <a:rPr lang="en-IN" dirty="0"/>
              <a:t> Scaling</a:t>
            </a:r>
          </a:p>
        </p:txBody>
      </p:sp>
    </p:spTree>
    <p:extLst>
      <p:ext uri="{BB962C8B-B14F-4D97-AF65-F5344CB8AC3E}">
        <p14:creationId xmlns:p14="http://schemas.microsoft.com/office/powerpoint/2010/main" val="407048790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1D4CD2-97A3-409F-8025-6FD33E9166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3" t="7037" r="13333" b="10000"/>
          <a:stretch/>
        </p:blipFill>
        <p:spPr>
          <a:xfrm>
            <a:off x="228600" y="1066800"/>
            <a:ext cx="8153400" cy="537165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4B68347-63AD-4C5B-82E2-3EAF9D1A7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Vertx</a:t>
            </a:r>
            <a:r>
              <a:rPr lang="en-IN" dirty="0"/>
              <a:t> Config Options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9F2EFE-44C3-4570-A921-7C4578B4B9E6}"/>
              </a:ext>
            </a:extLst>
          </p:cNvPr>
          <p:cNvCxnSpPr/>
          <p:nvPr/>
        </p:nvCxnSpPr>
        <p:spPr>
          <a:xfrm flipH="1">
            <a:off x="1676400" y="304800"/>
            <a:ext cx="3505200" cy="2971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EDEA86-97DB-483A-A7B0-5128A83EB80E}"/>
              </a:ext>
            </a:extLst>
          </p:cNvPr>
          <p:cNvCxnSpPr/>
          <p:nvPr/>
        </p:nvCxnSpPr>
        <p:spPr>
          <a:xfrm>
            <a:off x="5410200" y="419548"/>
            <a:ext cx="152400" cy="5143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00218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0802D-A5F7-4082-9E8A-49F1D9E45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and Promise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DC3D6A-5216-4B28-8286-63AA7D94C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00" t="33703" r="34166" b="15926"/>
          <a:stretch/>
        </p:blipFill>
        <p:spPr>
          <a:xfrm>
            <a:off x="533400" y="1524000"/>
            <a:ext cx="7929282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01705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C6AB33-110B-468A-B504-8800197DC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96226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F2BFA-5080-4C65-A05B-CF8C7D73B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Event Loop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CD04EA-ADC7-4FAB-B50A-99BC13163F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3" t="11480" r="12499" b="8519"/>
          <a:stretch/>
        </p:blipFill>
        <p:spPr>
          <a:xfrm>
            <a:off x="304799" y="1484721"/>
            <a:ext cx="8205261" cy="515214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F809F35-0C39-400E-8AAA-F6A4D70B5F19}"/>
              </a:ext>
            </a:extLst>
          </p:cNvPr>
          <p:cNvCxnSpPr/>
          <p:nvPr/>
        </p:nvCxnSpPr>
        <p:spPr>
          <a:xfrm>
            <a:off x="2209800" y="685800"/>
            <a:ext cx="5029200" cy="396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C46143-28E1-4F21-A405-B36DC1E3CFB3}"/>
              </a:ext>
            </a:extLst>
          </p:cNvPr>
          <p:cNvCxnSpPr/>
          <p:nvPr/>
        </p:nvCxnSpPr>
        <p:spPr>
          <a:xfrm>
            <a:off x="1371600" y="762000"/>
            <a:ext cx="1828800" cy="3352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87774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F2BFA-5080-4C65-A05B-CF8C7D73B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Event Loop </a:t>
            </a:r>
            <a:r>
              <a:rPr lang="en-IN"/>
              <a:t>Blocked Warning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559ECE-E2F7-4338-A4FB-555009A6A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3" t="8828" r="14166" b="12999"/>
          <a:stretch/>
        </p:blipFill>
        <p:spPr>
          <a:xfrm>
            <a:off x="381000" y="1371600"/>
            <a:ext cx="8205261" cy="515441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86BC82-FA4C-4A71-AD3E-2AA35EA59BDC}"/>
              </a:ext>
            </a:extLst>
          </p:cNvPr>
          <p:cNvCxnSpPr/>
          <p:nvPr/>
        </p:nvCxnSpPr>
        <p:spPr>
          <a:xfrm>
            <a:off x="1828800" y="838200"/>
            <a:ext cx="3124200" cy="2590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20153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1D4AEE-EC56-4DD4-83D9-5DAF58730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71" y="11430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68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215533-7E2A-45D9-8971-00B0408E39D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Observables</a:t>
            </a:r>
            <a:r>
              <a:rPr lang="en-US" dirty="0"/>
              <a:t>: Observables represent the core concept of ReactiveX. </a:t>
            </a:r>
          </a:p>
          <a:p>
            <a:r>
              <a:rPr lang="en-US" dirty="0"/>
              <a:t>They represent the sequences of emitted items, and they generate events that are propagated to the intended subscribers.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3235F8-0B1F-47EE-8F1F-3A962B931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</a:t>
            </a:r>
            <a:r>
              <a:rPr lang="en-IN" dirty="0" err="1"/>
              <a:t>ReactiveX</a:t>
            </a:r>
            <a:r>
              <a:rPr lang="en-IN" dirty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83362532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F503D01-5E91-4B11-989F-6E592A7C3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9144000" cy="540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531D75-C831-4359-ABCD-9CD6CEE54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Worker </a:t>
            </a:r>
            <a:r>
              <a:rPr lang="en-IN" dirty="0" err="1"/>
              <a:t>Verticle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689438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F625D-2E64-4179-9EF5-BA41AE5AC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Websocket</a:t>
            </a:r>
            <a:r>
              <a:rPr lang="en-IN" dirty="0"/>
              <a:t> protocol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853E17-A215-43F1-A170-187E892AA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7" t="4075" r="11666" b="5555"/>
          <a:stretch/>
        </p:blipFill>
        <p:spPr>
          <a:xfrm>
            <a:off x="304800" y="1295399"/>
            <a:ext cx="8534400" cy="531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16912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D89554-C4AB-4EA3-A427-3F0471B2D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Vert.x</a:t>
            </a:r>
            <a:r>
              <a:rPr lang="en-IN" dirty="0"/>
              <a:t> Microservice</a:t>
            </a:r>
          </a:p>
        </p:txBody>
      </p:sp>
      <p:pic>
        <p:nvPicPr>
          <p:cNvPr id="1026" name="Picture 2" descr="vertx">
            <a:extLst>
              <a:ext uri="{FF2B5EF4-FFF2-40B4-BE49-F238E27FC236}">
                <a16:creationId xmlns:a16="http://schemas.microsoft.com/office/drawing/2014/main" id="{AC4B4089-CD76-4F80-B2EE-1438F185D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95400"/>
            <a:ext cx="6986771" cy="524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37670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7B4BA2-2525-4950-BA32-AE23C98C1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Kafka Metrics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1F1D7C-D90D-444A-9FF8-4D90C8FEA4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09" b="4420"/>
          <a:stretch/>
        </p:blipFill>
        <p:spPr>
          <a:xfrm>
            <a:off x="-15711" y="1828799"/>
            <a:ext cx="9144000" cy="464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9165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FD1DBD-4D05-4AFF-9523-96FEBB4B1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Promotheus</a:t>
            </a:r>
            <a:r>
              <a:rPr lang="en-IN" dirty="0"/>
              <a:t> Metrics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CCE3D7-A830-4BB6-A96E-540CA79E6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" y="14478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1558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771846-3DD9-4998-9937-50291681E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Vertx</a:t>
            </a:r>
            <a:r>
              <a:rPr lang="en-IN" dirty="0"/>
              <a:t> </a:t>
            </a:r>
            <a:r>
              <a:rPr lang="en-IN" dirty="0" err="1"/>
              <a:t>Graphql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3FA26B-AF34-4B85-86D0-0F8D8445DC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99" t="11481" b="5602"/>
          <a:stretch/>
        </p:blipFill>
        <p:spPr>
          <a:xfrm>
            <a:off x="461035" y="1371600"/>
            <a:ext cx="8205852" cy="510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8448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1"/>
            <a:r>
              <a:rPr lang="en-US" dirty="0"/>
              <a:t>Spring Integration Framework.</a:t>
            </a:r>
          </a:p>
          <a:p>
            <a:pPr lvl="1"/>
            <a:r>
              <a:rPr lang="en-US" dirty="0"/>
              <a:t>Message, Channel and Adapter</a:t>
            </a:r>
          </a:p>
          <a:p>
            <a:pPr lvl="1"/>
            <a:r>
              <a:rPr lang="en-US" dirty="0"/>
              <a:t>Understood the different Component Integration</a:t>
            </a:r>
          </a:p>
          <a:p>
            <a:pPr lvl="1"/>
            <a:r>
              <a:rPr lang="en-US" dirty="0"/>
              <a:t>Understood the Event-Driven Architecture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Summary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B0C1595-2C93-409B-B525-1F934C8289F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Types of Observables</a:t>
            </a:r>
          </a:p>
          <a:p>
            <a:pPr lvl="1"/>
            <a:r>
              <a:rPr lang="en-IN" dirty="0"/>
              <a:t>Observable</a:t>
            </a:r>
          </a:p>
          <a:p>
            <a:pPr lvl="1"/>
            <a:r>
              <a:rPr lang="en-IN" dirty="0"/>
              <a:t>Flowable</a:t>
            </a:r>
          </a:p>
          <a:p>
            <a:pPr lvl="1"/>
            <a:r>
              <a:rPr lang="en-IN" dirty="0"/>
              <a:t>Single</a:t>
            </a:r>
          </a:p>
          <a:p>
            <a:pPr lvl="1"/>
            <a:r>
              <a:rPr lang="en-IN" dirty="0"/>
              <a:t>Maybe</a:t>
            </a:r>
          </a:p>
          <a:p>
            <a:pPr lvl="1"/>
            <a:r>
              <a:rPr lang="en-IN" dirty="0"/>
              <a:t>Completable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8B47D0-D547-49FD-A386-FA6C22DFC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Reactivex</a:t>
            </a:r>
            <a:r>
              <a:rPr lang="en-IN" dirty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2320169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B0C1595-2C93-409B-B525-1F934C8289F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Observable: emit a stream elements (endlessly)</a:t>
            </a:r>
          </a:p>
          <a:p>
            <a:r>
              <a:rPr lang="en-IN" dirty="0"/>
              <a:t>Flowable: emit a stream of elements (endlessly, with backpressure)</a:t>
            </a:r>
          </a:p>
          <a:p>
            <a:r>
              <a:rPr lang="en-IN" dirty="0"/>
              <a:t>Single: emits exactly one element</a:t>
            </a:r>
          </a:p>
          <a:p>
            <a:r>
              <a:rPr lang="en-IN" dirty="0"/>
              <a:t>Maybe: emits zero or one elements</a:t>
            </a:r>
          </a:p>
          <a:p>
            <a:r>
              <a:rPr lang="en-IN" dirty="0"/>
              <a:t>Completable: emits a “complete” event, without emitting any data type, just a success/failure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8B47D0-D547-49FD-A386-FA6C22DFC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Reactivex</a:t>
            </a:r>
            <a:r>
              <a:rPr lang="en-IN" dirty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4293726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8B47D0-D547-49FD-A386-FA6C22DFC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Reactivex</a:t>
            </a:r>
            <a:r>
              <a:rPr lang="en-IN" dirty="0"/>
              <a:t>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AAC329-69B8-461B-83AF-215AC1CBE1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33" t="29259" r="27500" b="20371"/>
          <a:stretch/>
        </p:blipFill>
        <p:spPr>
          <a:xfrm>
            <a:off x="609600" y="1676400"/>
            <a:ext cx="7920318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29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8B47D0-D547-49FD-A386-FA6C22DFC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Reactivex</a:t>
            </a:r>
            <a:r>
              <a:rPr lang="en-IN" dirty="0"/>
              <a:t> API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7610DE-0F5C-44CD-99C1-F9B0748CCC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30" t="46598" r="26357" b="14815"/>
          <a:stretch/>
        </p:blipFill>
        <p:spPr>
          <a:xfrm>
            <a:off x="366080" y="1981200"/>
            <a:ext cx="8512628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98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631A70-BD35-4942-974A-6CC075DE853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Reactive Programming</a:t>
            </a:r>
          </a:p>
          <a:p>
            <a:r>
              <a:rPr lang="en-IN" dirty="0"/>
              <a:t>Reactive Extensions</a:t>
            </a:r>
          </a:p>
          <a:p>
            <a:r>
              <a:rPr lang="en-IN" dirty="0" err="1"/>
              <a:t>Vertx</a:t>
            </a:r>
            <a:r>
              <a:rPr lang="en-IN" dirty="0"/>
              <a:t> Installation</a:t>
            </a:r>
          </a:p>
          <a:p>
            <a:r>
              <a:rPr lang="en-IN" dirty="0" err="1"/>
              <a:t>Verticles</a:t>
            </a:r>
            <a:endParaRPr lang="en-IN" dirty="0"/>
          </a:p>
          <a:p>
            <a:r>
              <a:rPr lang="en-IN" dirty="0"/>
              <a:t>Testing</a:t>
            </a:r>
          </a:p>
          <a:p>
            <a:r>
              <a:rPr lang="en-IN" dirty="0" err="1"/>
              <a:t>Vetx</a:t>
            </a:r>
            <a:r>
              <a:rPr lang="en-IN" dirty="0"/>
              <a:t> web stack</a:t>
            </a:r>
          </a:p>
          <a:p>
            <a:r>
              <a:rPr lang="en-IN" dirty="0" err="1"/>
              <a:t>Vertx</a:t>
            </a:r>
            <a:r>
              <a:rPr lang="en-IN" dirty="0"/>
              <a:t> Microservices</a:t>
            </a:r>
          </a:p>
          <a:p>
            <a:r>
              <a:rPr lang="en-IN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D0F837-5F23-494E-8072-5BB46E2EC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3706868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8B47D0-D547-49FD-A386-FA6C22DFC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Reactivex</a:t>
            </a:r>
            <a:r>
              <a:rPr lang="en-IN" dirty="0"/>
              <a:t> API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BAA0FD-0320-4173-B554-54C13799B7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33" t="26063" r="26666" b="11714"/>
          <a:stretch/>
        </p:blipFill>
        <p:spPr>
          <a:xfrm>
            <a:off x="609600" y="1447800"/>
            <a:ext cx="76962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27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215533-7E2A-45D9-8971-00B0408E39D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Observer: </a:t>
            </a:r>
            <a:r>
              <a:rPr lang="en-US" dirty="0"/>
              <a:t>Any application can express its intent for events published by an observable by creating an observer and subscribing to the respective observable. </a:t>
            </a:r>
          </a:p>
          <a:p>
            <a:r>
              <a:rPr lang="en-US" dirty="0"/>
              <a:t>The intent is expressed in terms of the </a:t>
            </a:r>
            <a:r>
              <a:rPr lang="en-US" dirty="0" err="1"/>
              <a:t>OnNext</a:t>
            </a:r>
            <a:r>
              <a:rPr lang="en-US" dirty="0"/>
              <a:t>, </a:t>
            </a:r>
            <a:r>
              <a:rPr lang="en-US" dirty="0" err="1"/>
              <a:t>OnCompleted</a:t>
            </a:r>
            <a:r>
              <a:rPr lang="en-US" dirty="0"/>
              <a:t>, and </a:t>
            </a:r>
            <a:r>
              <a:rPr lang="en-US" dirty="0" err="1"/>
              <a:t>OnError</a:t>
            </a:r>
            <a:r>
              <a:rPr lang="en-US" dirty="0"/>
              <a:t> methods. </a:t>
            </a:r>
          </a:p>
          <a:p>
            <a:r>
              <a:rPr lang="en-US" dirty="0"/>
              <a:t>Each observable sends a stream of events, followed by a completion event, which executes these methods.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3235F8-0B1F-47EE-8F1F-3A962B931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</a:t>
            </a:r>
            <a:r>
              <a:rPr lang="en-IN" dirty="0" err="1"/>
              <a:t>ReactiveX</a:t>
            </a:r>
            <a:r>
              <a:rPr lang="en-IN" dirty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731593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215533-7E2A-45D9-8971-00B0408E39D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Operators: </a:t>
            </a:r>
            <a:r>
              <a:rPr lang="en-US" dirty="0"/>
              <a:t>Operators enable us to transform, combine, and manipulate the sequences of items emitted by observables. </a:t>
            </a:r>
          </a:p>
          <a:p>
            <a:r>
              <a:rPr lang="en-US" dirty="0"/>
              <a:t>The operators on an observable provide a new observable, and thus, they can be tied together. </a:t>
            </a:r>
          </a:p>
          <a:p>
            <a:r>
              <a:rPr lang="en-US" dirty="0"/>
              <a:t>They do not work independently on the original observable; instead, they work on the observable generated by the previous operator to generate a new observable. </a:t>
            </a:r>
          </a:p>
          <a:p>
            <a:r>
              <a:rPr lang="en-US" dirty="0"/>
              <a:t>The complete operator chain is lazy. It is not evaluated until an observer is subscribed to it.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3235F8-0B1F-47EE-8F1F-3A962B931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</a:t>
            </a:r>
            <a:r>
              <a:rPr lang="en-IN" dirty="0" err="1"/>
              <a:t>ReactiveX</a:t>
            </a:r>
            <a:r>
              <a:rPr lang="en-IN" dirty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262316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3235F8-0B1F-47EE-8F1F-3A962B931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</a:t>
            </a:r>
            <a:r>
              <a:rPr lang="en-IN" dirty="0" err="1"/>
              <a:t>ReactiveX</a:t>
            </a:r>
            <a:r>
              <a:rPr lang="en-IN" dirty="0"/>
              <a:t> API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D0C5D5-C066-4835-B779-E5BB3095C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7800"/>
            <a:ext cx="707743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89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AAF073-CD72-41B3-9C42-3DCD39FF6D1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ReactiveX provides the architecture design to build reactive applications.</a:t>
            </a:r>
          </a:p>
          <a:p>
            <a:r>
              <a:rPr lang="en-US" dirty="0"/>
              <a:t>Individual libraries were built around it in different imperative languages to enable its use. </a:t>
            </a:r>
          </a:p>
          <a:p>
            <a:r>
              <a:rPr lang="en-US" dirty="0"/>
              <a:t>These abstractions allow us to build asynchronous, non-blocking applications.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3235F8-0B1F-47EE-8F1F-3A962B931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</a:t>
            </a:r>
            <a:r>
              <a:rPr lang="en-IN" dirty="0" err="1"/>
              <a:t>ReactiveX</a:t>
            </a:r>
            <a:r>
              <a:rPr lang="en-IN" dirty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1878734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AAF073-CD72-41B3-9C42-3DCD39FF6D1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Composite streams</a:t>
            </a:r>
          </a:p>
          <a:p>
            <a:pPr lvl="1"/>
            <a:r>
              <a:rPr lang="en-US" dirty="0"/>
              <a:t>In software design, composition refers to grouping different entities and treating each group as a single entity. </a:t>
            </a:r>
          </a:p>
          <a:p>
            <a:pPr lvl="1"/>
            <a:r>
              <a:rPr lang="en-US" dirty="0"/>
              <a:t>Additionally, the single entity exhibits the same behavior as the type it refers to. </a:t>
            </a:r>
          </a:p>
          <a:p>
            <a:pPr lvl="1"/>
            <a:r>
              <a:rPr lang="en-US" dirty="0"/>
              <a:t>ReactiveX streams are composite in nature.</a:t>
            </a:r>
          </a:p>
          <a:p>
            <a:pPr lvl="1"/>
            <a:r>
              <a:rPr lang="en-US" dirty="0"/>
              <a:t>They make it possible to combine existing data streams, add transformations, and generate new data streams.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3235F8-0B1F-47EE-8F1F-3A962B931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</a:t>
            </a:r>
            <a:r>
              <a:rPr lang="en-IN" dirty="0" err="1"/>
              <a:t>ReactiveX</a:t>
            </a:r>
            <a:r>
              <a:rPr lang="en-IN" dirty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1360322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AAF073-CD72-41B3-9C42-3DCD39FF6D1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Flexible operators</a:t>
            </a:r>
          </a:p>
          <a:p>
            <a:pPr lvl="1"/>
            <a:r>
              <a:rPr lang="en-US" dirty="0"/>
              <a:t>The libraries offer a range of operators for all kinds of functions. </a:t>
            </a:r>
          </a:p>
          <a:p>
            <a:pPr lvl="1"/>
            <a:r>
              <a:rPr lang="en-US" dirty="0"/>
              <a:t>Each of the operators accomplishes its tasks similarly to that of a workstation on an assembly line. </a:t>
            </a:r>
          </a:p>
          <a:p>
            <a:pPr lvl="1"/>
            <a:r>
              <a:rPr lang="en-US" dirty="0"/>
              <a:t>It takes input from the previous workstation and provides input to the next workstation. </a:t>
            </a:r>
          </a:p>
          <a:p>
            <a:pPr lvl="1"/>
            <a:r>
              <a:rPr lang="en-US" dirty="0"/>
              <a:t>These operators offer all kinds of data transformation, stream orchestration, and error handlers.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3235F8-0B1F-47EE-8F1F-3A962B931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</a:t>
            </a:r>
            <a:r>
              <a:rPr lang="en-IN" dirty="0" err="1"/>
              <a:t>ReactiveX</a:t>
            </a:r>
            <a:r>
              <a:rPr lang="en-IN" dirty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1934215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AAF073-CD72-41B3-9C42-3DCD39FF6D1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Flexible operators</a:t>
            </a:r>
          </a:p>
          <a:p>
            <a:pPr lvl="1"/>
            <a:r>
              <a:rPr lang="en-US" dirty="0"/>
              <a:t>ReactiveX makes its easier to build event-based applications. </a:t>
            </a:r>
          </a:p>
          <a:p>
            <a:pPr lvl="1"/>
            <a:r>
              <a:rPr lang="en-US" dirty="0"/>
              <a:t>However, the framework does not present the ways in which different event-driven applications should interact with each other. </a:t>
            </a:r>
          </a:p>
          <a:p>
            <a:pPr lvl="1"/>
            <a:r>
              <a:rPr lang="en-US" dirty="0"/>
              <a:t>In a microservice architecture consisting of numerous event-driven services, the gains made are often offset by the workarounds required for inter-process communication.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3235F8-0B1F-47EE-8F1F-3A962B931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</a:t>
            </a:r>
            <a:r>
              <a:rPr lang="en-IN" dirty="0" err="1"/>
              <a:t>ReactiveX</a:t>
            </a:r>
            <a:r>
              <a:rPr lang="en-IN" dirty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9581604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415EEE-78B1-4163-B5A9-15003460D3D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The API consists of the following four interfaces:</a:t>
            </a:r>
          </a:p>
          <a:p>
            <a:pPr lvl="1"/>
            <a:r>
              <a:rPr lang="en-US" dirty="0"/>
              <a:t>Publisher</a:t>
            </a:r>
          </a:p>
          <a:p>
            <a:pPr lvl="1"/>
            <a:r>
              <a:rPr lang="en-US" dirty="0"/>
              <a:t>Subscriber</a:t>
            </a:r>
          </a:p>
          <a:p>
            <a:pPr lvl="1"/>
            <a:r>
              <a:rPr lang="en-US" dirty="0"/>
              <a:t>Subscription</a:t>
            </a:r>
          </a:p>
          <a:p>
            <a:pPr lvl="1"/>
            <a:r>
              <a:rPr lang="en-US" dirty="0"/>
              <a:t>Process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12E191-137E-40D6-9C2B-77044D296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Reactive Streams</a:t>
            </a:r>
          </a:p>
        </p:txBody>
      </p:sp>
    </p:spTree>
    <p:extLst>
      <p:ext uri="{BB962C8B-B14F-4D97-AF65-F5344CB8AC3E}">
        <p14:creationId xmlns:p14="http://schemas.microsoft.com/office/powerpoint/2010/main" val="165866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CD47D0-4AF9-4F5F-B8EC-7F703FBABC2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Publisher</a:t>
            </a:r>
            <a:r>
              <a:rPr lang="en-US" dirty="0"/>
              <a:t>: The publisher is responsible for the generation of an unbounded number of asynchronous events and pushing those events to the associated subscribers.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454123-493F-413C-B7B4-EF73B2573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Reactive Streams Publisher</a:t>
            </a:r>
          </a:p>
        </p:txBody>
      </p:sp>
    </p:spTree>
    <p:extLst>
      <p:ext uri="{BB962C8B-B14F-4D97-AF65-F5344CB8AC3E}">
        <p14:creationId xmlns:p14="http://schemas.microsoft.com/office/powerpoint/2010/main" val="26357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The term, “reactive,” refers to programming models that are built around reacting to changes. </a:t>
            </a:r>
          </a:p>
          <a:p>
            <a:r>
              <a:rPr lang="en-US" dirty="0"/>
              <a:t>It is build around publisher-subscriber pattern (</a:t>
            </a:r>
            <a:r>
              <a:rPr lang="en-US" dirty="0">
                <a:hlinkClick r:id="rId2"/>
              </a:rPr>
              <a:t>observer pattern</a:t>
            </a:r>
            <a:r>
              <a:rPr lang="en-US" dirty="0"/>
              <a:t>). </a:t>
            </a:r>
          </a:p>
          <a:p>
            <a:r>
              <a:rPr lang="en-US" dirty="0"/>
              <a:t>In reactive style of programming, we make a request for resource and start performing other things. </a:t>
            </a:r>
          </a:p>
          <a:p>
            <a:r>
              <a:rPr lang="en-US" dirty="0"/>
              <a:t>When the data is available, we get the notification along with data inform of call back function. </a:t>
            </a:r>
          </a:p>
          <a:p>
            <a:r>
              <a:rPr lang="en-US" dirty="0"/>
              <a:t>In callback function, we handle the response as per application/user needs.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reactive programming?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4497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CD47D0-4AF9-4F5F-B8EC-7F703FBABC2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Subscriber: </a:t>
            </a:r>
            <a:r>
              <a:rPr lang="en-US" dirty="0"/>
              <a:t>The subscriber is a consumer of the events published by a publisher. </a:t>
            </a:r>
          </a:p>
          <a:p>
            <a:r>
              <a:rPr lang="en-US" dirty="0"/>
              <a:t>The subscriber gets events for subscription, data, completion, and error. </a:t>
            </a:r>
          </a:p>
          <a:p>
            <a:r>
              <a:rPr lang="en-US" dirty="0"/>
              <a:t>It can choose to perform actions on any of them.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454123-493F-413C-B7B4-EF73B2573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Reactive Streams Subscriber</a:t>
            </a:r>
          </a:p>
        </p:txBody>
      </p:sp>
    </p:spTree>
    <p:extLst>
      <p:ext uri="{BB962C8B-B14F-4D97-AF65-F5344CB8AC3E}">
        <p14:creationId xmlns:p14="http://schemas.microsoft.com/office/powerpoint/2010/main" val="22211259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CD47D0-4AF9-4F5F-B8EC-7F703FBABC2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Subscription</a:t>
            </a:r>
            <a:r>
              <a:rPr lang="en-US" dirty="0"/>
              <a:t>: A subscription is a shared context between the publisher and subscriber, for the purpose of mediating the data exchange between the two.</a:t>
            </a:r>
          </a:p>
          <a:p>
            <a:r>
              <a:rPr lang="en-US" dirty="0"/>
              <a:t>The subscription is available with the subscriber only, and enables it to control the flow of events from the publisher. </a:t>
            </a:r>
          </a:p>
          <a:p>
            <a:r>
              <a:rPr lang="en-US" dirty="0"/>
              <a:t>The subscription becomes invalid if there is an error or a completion. </a:t>
            </a:r>
          </a:p>
          <a:p>
            <a:r>
              <a:rPr lang="en-US" dirty="0"/>
              <a:t>A subscriber can also cancel the subscriptions, in order to close its stream.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454123-493F-413C-B7B4-EF73B2573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Reactive Streams Subscriber</a:t>
            </a:r>
          </a:p>
        </p:txBody>
      </p:sp>
    </p:spTree>
    <p:extLst>
      <p:ext uri="{BB962C8B-B14F-4D97-AF65-F5344CB8AC3E}">
        <p14:creationId xmlns:p14="http://schemas.microsoft.com/office/powerpoint/2010/main" val="5432811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CD47D0-4AF9-4F5F-B8EC-7F703FBABC2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Processor</a:t>
            </a:r>
            <a:r>
              <a:rPr lang="en-US" dirty="0"/>
              <a:t>: The processor represents a stage of data processing between a subscriber and a publisher.</a:t>
            </a:r>
          </a:p>
          <a:p>
            <a:r>
              <a:rPr lang="en-US" dirty="0"/>
              <a:t>Consequently, it is bound by both of them. </a:t>
            </a:r>
          </a:p>
          <a:p>
            <a:r>
              <a:rPr lang="en-US" dirty="0"/>
              <a:t>The processor has to obey the contract between the publisher and the subscriber.</a:t>
            </a:r>
          </a:p>
          <a:p>
            <a:r>
              <a:rPr lang="en-US" dirty="0"/>
              <a:t>If there is an error, it must propagate it back to the subscriber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454123-493F-413C-B7B4-EF73B2573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Reactive Streams Subscriber</a:t>
            </a:r>
          </a:p>
        </p:txBody>
      </p:sp>
    </p:spTree>
    <p:extLst>
      <p:ext uri="{BB962C8B-B14F-4D97-AF65-F5344CB8AC3E}">
        <p14:creationId xmlns:p14="http://schemas.microsoft.com/office/powerpoint/2010/main" val="6579250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415EEE-78B1-4163-B5A9-15003460D3D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Asynchronous processing</a:t>
            </a:r>
          </a:p>
          <a:p>
            <a:pPr lvl="1"/>
            <a:r>
              <a:rPr lang="en-US" dirty="0"/>
              <a:t>Asynchronous execution refers to the ability to execute tasks without having to wait to finish previously executed tasks first. </a:t>
            </a:r>
          </a:p>
          <a:p>
            <a:pPr lvl="1"/>
            <a:r>
              <a:rPr lang="en-US" dirty="0"/>
              <a:t>The execution model decouples tasks, so that each of them can be performed simultaneously, utilizing the available hardware.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12E191-137E-40D6-9C2B-77044D296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Reactive Streams</a:t>
            </a:r>
          </a:p>
        </p:txBody>
      </p:sp>
    </p:spTree>
    <p:extLst>
      <p:ext uri="{BB962C8B-B14F-4D97-AF65-F5344CB8AC3E}">
        <p14:creationId xmlns:p14="http://schemas.microsoft.com/office/powerpoint/2010/main" val="42188112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415EEE-78B1-4163-B5A9-15003460D3D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Asynchronous processing</a:t>
            </a:r>
          </a:p>
          <a:p>
            <a:pPr lvl="1"/>
            <a:r>
              <a:rPr lang="en-US" dirty="0"/>
              <a:t>The Reactive Streams API delivers events in an asynchronous manner. </a:t>
            </a:r>
          </a:p>
          <a:p>
            <a:pPr lvl="1"/>
            <a:r>
              <a:rPr lang="en-US" dirty="0"/>
              <a:t>A publisher can generate event data in a synchronous blocking manner. </a:t>
            </a:r>
          </a:p>
          <a:p>
            <a:pPr lvl="1"/>
            <a:r>
              <a:rPr lang="en-US" dirty="0"/>
              <a:t>On the other hand, each of the on-event handlers can process the events in a synchronously blocking manner.</a:t>
            </a:r>
          </a:p>
          <a:p>
            <a:pPr lvl="1"/>
            <a:r>
              <a:rPr lang="en-US" dirty="0"/>
              <a:t>However, event publishing must occur asynchronously. </a:t>
            </a:r>
          </a:p>
          <a:p>
            <a:pPr lvl="1"/>
            <a:r>
              <a:rPr lang="en-US" dirty="0"/>
              <a:t>It must not be blocked by the subscriber while processing events.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12E191-137E-40D6-9C2B-77044D296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Reactive Streams</a:t>
            </a:r>
          </a:p>
        </p:txBody>
      </p:sp>
    </p:spTree>
    <p:extLst>
      <p:ext uri="{BB962C8B-B14F-4D97-AF65-F5344CB8AC3E}">
        <p14:creationId xmlns:p14="http://schemas.microsoft.com/office/powerpoint/2010/main" val="7981832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415EEE-78B1-4163-B5A9-15003460D3D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Subscriber Backpressure</a:t>
            </a:r>
          </a:p>
          <a:p>
            <a:pPr lvl="1"/>
            <a:r>
              <a:rPr lang="en-US" dirty="0"/>
              <a:t>A subscriber can control events in its queue to avoid any overruns. </a:t>
            </a:r>
          </a:p>
          <a:p>
            <a:pPr lvl="1"/>
            <a:r>
              <a:rPr lang="en-US" dirty="0"/>
              <a:t>It can also request more events if there is additional capacity. </a:t>
            </a:r>
          </a:p>
          <a:p>
            <a:pPr lvl="1"/>
            <a:r>
              <a:rPr lang="en-US" dirty="0"/>
              <a:t>Backpressure enforces the publisher to bound the event queues according to the subscriber. </a:t>
            </a:r>
          </a:p>
          <a:p>
            <a:pPr lvl="1"/>
            <a:r>
              <a:rPr lang="en-US" dirty="0"/>
              <a:t>Furthermore, a subscriber can ask to receive one element at a time, building a stop-and-wait protocol. </a:t>
            </a:r>
          </a:p>
          <a:p>
            <a:pPr lvl="1"/>
            <a:r>
              <a:rPr lang="en-US" dirty="0"/>
              <a:t>It can also ask for multiple elements.</a:t>
            </a:r>
          </a:p>
          <a:p>
            <a:pPr lvl="1"/>
            <a:r>
              <a:rPr lang="en-US" dirty="0"/>
              <a:t>On the other hand, a publisher can apply the appropriate buffers to hold non-delivered events, or it can just start to drop events if the production rate is more than the consumption rate.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12E191-137E-40D6-9C2B-77044D296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Reactive Streams</a:t>
            </a:r>
          </a:p>
        </p:txBody>
      </p:sp>
    </p:spTree>
    <p:extLst>
      <p:ext uri="{BB962C8B-B14F-4D97-AF65-F5344CB8AC3E}">
        <p14:creationId xmlns:p14="http://schemas.microsoft.com/office/powerpoint/2010/main" val="25358656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415EEE-78B1-4163-B5A9-15003460D3D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Subscriber Backpressure</a:t>
            </a:r>
          </a:p>
          <a:p>
            <a:pPr lvl="1"/>
            <a:r>
              <a:rPr lang="en-US" dirty="0"/>
              <a:t>It is important to note that the Reactive Streams API is aimed at the flow of events between different systems.</a:t>
            </a:r>
          </a:p>
          <a:p>
            <a:pPr lvl="1"/>
            <a:r>
              <a:rPr lang="en-US" dirty="0"/>
              <a:t>Unlike ReactiveX, it does not provide any operators to perform transformations. </a:t>
            </a:r>
          </a:p>
          <a:p>
            <a:pPr lvl="1"/>
            <a:r>
              <a:rPr lang="en-US" dirty="0"/>
              <a:t>The API has been adopted as a part of the </a:t>
            </a:r>
            <a:r>
              <a:rPr lang="en-US" dirty="0" err="1"/>
              <a:t>java.util.concurrent.Flow</a:t>
            </a:r>
            <a:r>
              <a:rPr lang="en-US" dirty="0"/>
              <a:t> package in JDK 9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12E191-137E-40D6-9C2B-77044D296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Reactive Streams</a:t>
            </a:r>
          </a:p>
        </p:txBody>
      </p:sp>
    </p:spTree>
    <p:extLst>
      <p:ext uri="{BB962C8B-B14F-4D97-AF65-F5344CB8AC3E}">
        <p14:creationId xmlns:p14="http://schemas.microsoft.com/office/powerpoint/2010/main" val="217766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8CEE0D-7F7D-4967-9566-49EB948332E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David </a:t>
            </a:r>
            <a:r>
              <a:rPr lang="en-US" dirty="0" err="1"/>
              <a:t>Karnok</a:t>
            </a:r>
            <a:r>
              <a:rPr lang="en-US" dirty="0"/>
              <a:t>, a veteran of various reactive projects like </a:t>
            </a:r>
            <a:r>
              <a:rPr lang="en-US" dirty="0" err="1"/>
              <a:t>Rxjava</a:t>
            </a:r>
            <a:r>
              <a:rPr lang="en-US" dirty="0"/>
              <a:t> and Reactor, has categorized the evolution of reactive libraries into the following generations.</a:t>
            </a:r>
          </a:p>
          <a:p>
            <a:pPr lvl="1"/>
            <a:r>
              <a:rPr lang="en-US" dirty="0"/>
              <a:t>Zero</a:t>
            </a:r>
          </a:p>
          <a:p>
            <a:pPr lvl="1"/>
            <a:r>
              <a:rPr lang="en-US" dirty="0"/>
              <a:t>First</a:t>
            </a:r>
          </a:p>
          <a:p>
            <a:pPr lvl="1"/>
            <a:r>
              <a:rPr lang="en-US" dirty="0"/>
              <a:t>Second</a:t>
            </a:r>
          </a:p>
          <a:p>
            <a:pPr lvl="1"/>
            <a:r>
              <a:rPr lang="en-US" dirty="0"/>
              <a:t>Third</a:t>
            </a:r>
          </a:p>
          <a:p>
            <a:pPr lvl="1"/>
            <a:r>
              <a:rPr lang="en-US" dirty="0"/>
              <a:t>Fourth</a:t>
            </a:r>
          </a:p>
          <a:p>
            <a:pPr lvl="1"/>
            <a:r>
              <a:rPr lang="en-US" dirty="0"/>
              <a:t>Fifth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7A2427-DB92-4846-8E2E-A18D52561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David </a:t>
            </a:r>
            <a:r>
              <a:rPr lang="en-IN" dirty="0" err="1"/>
              <a:t>Karnok's</a:t>
            </a:r>
            <a:r>
              <a:rPr lang="en-IN" dirty="0"/>
              <a:t>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4344026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33EE29-C4B7-433B-94A6-B0E72B89908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The zero generation revolves around the </a:t>
            </a:r>
            <a:r>
              <a:rPr lang="en-US" dirty="0" err="1"/>
              <a:t>java.util.observable</a:t>
            </a:r>
            <a:r>
              <a:rPr lang="en-US" dirty="0"/>
              <a:t> interface and the related callbacks. </a:t>
            </a:r>
          </a:p>
          <a:p>
            <a:r>
              <a:rPr lang="en-US" dirty="0"/>
              <a:t>It essentially uses the observable design pattern for reactive development. </a:t>
            </a:r>
          </a:p>
          <a:p>
            <a:r>
              <a:rPr lang="en-US" dirty="0"/>
              <a:t>It lacks the necessary support of composition, operators, and backpressure.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BDEA68-C358-440F-8110-1F711C6FD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Zero generation</a:t>
            </a:r>
          </a:p>
        </p:txBody>
      </p:sp>
    </p:spTree>
    <p:extLst>
      <p:ext uri="{BB962C8B-B14F-4D97-AF65-F5344CB8AC3E}">
        <p14:creationId xmlns:p14="http://schemas.microsoft.com/office/powerpoint/2010/main" val="33742021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33EE29-C4B7-433B-94A6-B0E72B89908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The first generation represents Erik </a:t>
            </a:r>
            <a:r>
              <a:rPr lang="en-US" dirty="0" err="1"/>
              <a:t>Mejer's</a:t>
            </a:r>
            <a:r>
              <a:rPr lang="en-US" dirty="0"/>
              <a:t> attempt to address reactive issues by building Rx.NET. </a:t>
            </a:r>
          </a:p>
          <a:p>
            <a:r>
              <a:rPr lang="en-US" dirty="0"/>
              <a:t>This referred to implementations in the form of the </a:t>
            </a:r>
            <a:r>
              <a:rPr lang="en-US" dirty="0" err="1"/>
              <a:t>IObserver</a:t>
            </a:r>
            <a:r>
              <a:rPr lang="en-US" dirty="0"/>
              <a:t> and </a:t>
            </a:r>
            <a:r>
              <a:rPr lang="en-US" dirty="0" err="1"/>
              <a:t>IObservable</a:t>
            </a:r>
            <a:r>
              <a:rPr lang="en-US" dirty="0"/>
              <a:t> interfaces. </a:t>
            </a:r>
          </a:p>
          <a:p>
            <a:r>
              <a:rPr lang="en-US" dirty="0"/>
              <a:t>The overall design was synchronous and lacked backpressure.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BDEA68-C358-440F-8110-1F711C6FD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First generation</a:t>
            </a:r>
          </a:p>
        </p:txBody>
      </p:sp>
    </p:spTree>
    <p:extLst>
      <p:ext uri="{BB962C8B-B14F-4D97-AF65-F5344CB8AC3E}">
        <p14:creationId xmlns:p14="http://schemas.microsoft.com/office/powerpoint/2010/main" val="166614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One important thing to remember is back pressure. </a:t>
            </a:r>
          </a:p>
          <a:p>
            <a:r>
              <a:rPr lang="en-US" dirty="0"/>
              <a:t>In non-blocking code, it becomes important to </a:t>
            </a:r>
            <a:r>
              <a:rPr lang="en-US" b="1" dirty="0"/>
              <a:t>control the rate of events</a:t>
            </a:r>
            <a:r>
              <a:rPr lang="en-US" dirty="0"/>
              <a:t> so that a fast producer does not overwhelm its destination.</a:t>
            </a:r>
            <a:endParaRPr lang="en-IN" dirty="0"/>
          </a:p>
          <a:p>
            <a:r>
              <a:rPr lang="en-US" dirty="0"/>
              <a:t>Reactive web programming is great for applications that have streaming data, and clients that consume it and stream it to their users. </a:t>
            </a:r>
          </a:p>
          <a:p>
            <a:r>
              <a:rPr lang="en-US" dirty="0"/>
              <a:t>It is not great for developing traditional CRUD applications. </a:t>
            </a:r>
          </a:p>
          <a:p>
            <a:r>
              <a:rPr lang="en-US" dirty="0"/>
              <a:t>If you’re developing the next </a:t>
            </a:r>
            <a:r>
              <a:rPr lang="en-US" i="1" dirty="0"/>
              <a:t>Facebook</a:t>
            </a:r>
            <a:r>
              <a:rPr lang="en-US" dirty="0"/>
              <a:t> or </a:t>
            </a:r>
            <a:r>
              <a:rPr lang="en-US" i="1" dirty="0"/>
              <a:t>Twitter</a:t>
            </a:r>
            <a:r>
              <a:rPr lang="en-US" dirty="0"/>
              <a:t> with lots of data, a reactive API might be just what you’re looking for.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reactive programming?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96509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33EE29-C4B7-433B-94A6-B0E72B89908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The first generation deficiencies of backpressure and synchronous handling were handled in the second generation APIs. </a:t>
            </a:r>
          </a:p>
          <a:p>
            <a:r>
              <a:rPr lang="en-US" dirty="0"/>
              <a:t>This generation refers to the first implementations of Reactive Extensions, such as </a:t>
            </a:r>
            <a:r>
              <a:rPr lang="en-US" dirty="0" err="1"/>
              <a:t>RxJava</a:t>
            </a:r>
            <a:r>
              <a:rPr lang="en-US" dirty="0"/>
              <a:t> 1.X and </a:t>
            </a:r>
            <a:r>
              <a:rPr lang="en-US" dirty="0" err="1"/>
              <a:t>Akka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BDEA68-C358-440F-8110-1F711C6FD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Second generation</a:t>
            </a:r>
          </a:p>
        </p:txBody>
      </p:sp>
    </p:spTree>
    <p:extLst>
      <p:ext uri="{BB962C8B-B14F-4D97-AF65-F5344CB8AC3E}">
        <p14:creationId xmlns:p14="http://schemas.microsoft.com/office/powerpoint/2010/main" val="22158697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33EE29-C4B7-433B-94A6-B0E72B89908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The third generation refers to the Reactive Streams specification, which enables library implementors to be compatible with each other and compose sequences, cancellations, and backpressure across boundaries. </a:t>
            </a:r>
          </a:p>
          <a:p>
            <a:r>
              <a:rPr lang="en-US" dirty="0"/>
              <a:t>It also enables an end user to switch between implementations at their own will.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BDEA68-C358-440F-8110-1F711C6FD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Third generation</a:t>
            </a:r>
          </a:p>
        </p:txBody>
      </p:sp>
    </p:spTree>
    <p:extLst>
      <p:ext uri="{BB962C8B-B14F-4D97-AF65-F5344CB8AC3E}">
        <p14:creationId xmlns:p14="http://schemas.microsoft.com/office/powerpoint/2010/main" val="34353361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33EE29-C4B7-433B-94A6-B0E72B89908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The fourth generation refers to the fact that reactive operators can be combined in an external or internal fashion, leading to performance optimization. </a:t>
            </a:r>
          </a:p>
          <a:p>
            <a:r>
              <a:rPr lang="en-US" dirty="0"/>
              <a:t>A fourth generation reactive API looks like a third generation, but internally, the operators have changed significantly to yield intended benefits. </a:t>
            </a:r>
          </a:p>
          <a:p>
            <a:r>
              <a:rPr lang="en-US" dirty="0"/>
              <a:t>Reactor 3.0 and </a:t>
            </a:r>
            <a:r>
              <a:rPr lang="en-US" dirty="0" err="1"/>
              <a:t>RxJava</a:t>
            </a:r>
            <a:r>
              <a:rPr lang="en-US" dirty="0"/>
              <a:t> 2.x belong to this generation.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BDEA68-C358-440F-8110-1F711C6FD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Fourth generation</a:t>
            </a:r>
          </a:p>
        </p:txBody>
      </p:sp>
    </p:spTree>
    <p:extLst>
      <p:ext uri="{BB962C8B-B14F-4D97-AF65-F5344CB8AC3E}">
        <p14:creationId xmlns:p14="http://schemas.microsoft.com/office/powerpoint/2010/main" val="9495082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33EE29-C4B7-433B-94A6-B0E72B89908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The fifth generation refers to a future work, in which there will be a need for bidirectional reactive I/O operations over the streams.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BDEA68-C358-440F-8110-1F711C6FD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Fifth generation</a:t>
            </a:r>
          </a:p>
        </p:txBody>
      </p:sp>
    </p:spTree>
    <p:extLst>
      <p:ext uri="{BB962C8B-B14F-4D97-AF65-F5344CB8AC3E}">
        <p14:creationId xmlns:p14="http://schemas.microsoft.com/office/powerpoint/2010/main" val="31107579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B399E9-040E-4955-A047-D6A2C626583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Reactor is an implementation completed by the Pivotal Open Source team, conforming to the Reactive Streams API. </a:t>
            </a:r>
          </a:p>
          <a:p>
            <a:r>
              <a:rPr lang="en-US" dirty="0"/>
              <a:t>The framework enables us to build reactive applications, taking care of backpressure and request handling.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E30E15-C161-43FD-97C6-2282C3B65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Reactor</a:t>
            </a:r>
          </a:p>
        </p:txBody>
      </p:sp>
    </p:spTree>
    <p:extLst>
      <p:ext uri="{BB962C8B-B14F-4D97-AF65-F5344CB8AC3E}">
        <p14:creationId xmlns:p14="http://schemas.microsoft.com/office/powerpoint/2010/main" val="28985755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B399E9-040E-4955-A047-D6A2C626583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The library offers the following features.</a:t>
            </a:r>
          </a:p>
          <a:p>
            <a:pPr lvl="1"/>
            <a:r>
              <a:rPr lang="en-US" dirty="0"/>
              <a:t>Infinite Data Streams</a:t>
            </a:r>
          </a:p>
          <a:p>
            <a:pPr lvl="1"/>
            <a:r>
              <a:rPr lang="en-US" dirty="0"/>
              <a:t>Push Pull Model</a:t>
            </a:r>
          </a:p>
          <a:p>
            <a:pPr lvl="1"/>
            <a:r>
              <a:rPr lang="en-US" dirty="0"/>
              <a:t>Concurrency Agnostic</a:t>
            </a:r>
          </a:p>
          <a:p>
            <a:pPr lvl="1"/>
            <a:r>
              <a:rPr lang="en-US" dirty="0"/>
              <a:t>Operator vocabulary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E30E15-C161-43FD-97C6-2282C3B65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Reactor</a:t>
            </a:r>
          </a:p>
        </p:txBody>
      </p:sp>
    </p:spTree>
    <p:extLst>
      <p:ext uri="{BB962C8B-B14F-4D97-AF65-F5344CB8AC3E}">
        <p14:creationId xmlns:p14="http://schemas.microsoft.com/office/powerpoint/2010/main" val="38035108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C2333A-B493-427D-901D-91E754E2DB3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4988" y="1423986"/>
            <a:ext cx="8228012" cy="490061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Reactor offers implementations for generating infinite sequences of data. </a:t>
            </a:r>
          </a:p>
          <a:p>
            <a:r>
              <a:rPr lang="en-US" dirty="0"/>
              <a:t>At the same time, it offers an API for publishing a single data entry. </a:t>
            </a:r>
          </a:p>
          <a:p>
            <a:r>
              <a:rPr lang="en-US" dirty="0"/>
              <a:t>This is suited to the request-response model. </a:t>
            </a:r>
          </a:p>
          <a:p>
            <a:r>
              <a:rPr lang="en-US" dirty="0"/>
              <a:t>Each API offers methods aimed at handling the specific data cardinality.</a:t>
            </a:r>
          </a:p>
          <a:p>
            <a:r>
              <a:rPr lang="en-US" dirty="0"/>
              <a:t>Rather than waiting for the entire data collection to arrive, subscribers to each data stream can process items as they arrive. </a:t>
            </a:r>
          </a:p>
          <a:p>
            <a:r>
              <a:rPr lang="en-US" dirty="0"/>
              <a:t>This yields optimized data processing, in terms of space and time. </a:t>
            </a:r>
          </a:p>
          <a:p>
            <a:r>
              <a:rPr lang="en-US" dirty="0"/>
              <a:t>The memory requirement is limited to a subset of items arriving at the same time, rather than the entire collection. </a:t>
            </a:r>
          </a:p>
          <a:p>
            <a:r>
              <a:rPr lang="en-US" dirty="0"/>
              <a:t>In terms of time, results start to arrive as soon as the first element is received, rather than waiting for the entire dataset.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B045AD-19BA-40DA-8829-C022DBB83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Infinite Data Streams</a:t>
            </a:r>
          </a:p>
        </p:txBody>
      </p:sp>
    </p:spTree>
    <p:extLst>
      <p:ext uri="{BB962C8B-B14F-4D97-AF65-F5344CB8AC3E}">
        <p14:creationId xmlns:p14="http://schemas.microsoft.com/office/powerpoint/2010/main" val="8554798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A243EC-61DA-4A6E-AF31-8C07D5E0A3D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Reactor is a push-pull system. A fast producer raises events and waits for the slower subscriber to pull them. </a:t>
            </a:r>
          </a:p>
          <a:p>
            <a:r>
              <a:rPr lang="en-US" dirty="0"/>
              <a:t>In the case of a slow publisher and a fast subscriber, the subscriber waits for events to be pushed from the producer. </a:t>
            </a:r>
          </a:p>
          <a:p>
            <a:r>
              <a:rPr lang="en-US" dirty="0"/>
              <a:t>The Reactive Streams API allows this data flow to be dynamic in nature. </a:t>
            </a:r>
          </a:p>
          <a:p>
            <a:r>
              <a:rPr lang="en-US" dirty="0"/>
              <a:t>It only depends on the real-time rate of production and the rate of consumption.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854D40-9BBE-4E5E-98CA-13666F359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Push Pull Stream</a:t>
            </a:r>
          </a:p>
        </p:txBody>
      </p:sp>
    </p:spTree>
    <p:extLst>
      <p:ext uri="{BB962C8B-B14F-4D97-AF65-F5344CB8AC3E}">
        <p14:creationId xmlns:p14="http://schemas.microsoft.com/office/powerpoint/2010/main" val="10711096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C4724B-A4B7-4D3E-80FB-D530AD31680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The Reactor execution model is a concurrency agnostic. </a:t>
            </a:r>
          </a:p>
          <a:p>
            <a:r>
              <a:rPr lang="en-US" dirty="0"/>
              <a:t>It does not cover how different streams should be processed. </a:t>
            </a:r>
          </a:p>
          <a:p>
            <a:r>
              <a:rPr lang="en-US" dirty="0"/>
              <a:t>The library facilitates different execution models, which can be used at a developer's discretion. </a:t>
            </a:r>
          </a:p>
          <a:p>
            <a:r>
              <a:rPr lang="en-US" dirty="0"/>
              <a:t>All transformations are thread safe. </a:t>
            </a:r>
          </a:p>
          <a:p>
            <a:r>
              <a:rPr lang="en-US" dirty="0"/>
              <a:t>There are various operators that can influence the execution model by combining different synchronous streams.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CD4B2-E972-41F4-A6C3-0A8F26D95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Concurrency Agnostic</a:t>
            </a:r>
          </a:p>
        </p:txBody>
      </p:sp>
    </p:spTree>
    <p:extLst>
      <p:ext uri="{BB962C8B-B14F-4D97-AF65-F5344CB8AC3E}">
        <p14:creationId xmlns:p14="http://schemas.microsoft.com/office/powerpoint/2010/main" val="13337657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0FF1AD-7C2E-4454-B063-478E587C009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Reactor provides a wide range of operators. </a:t>
            </a:r>
          </a:p>
          <a:p>
            <a:r>
              <a:rPr lang="en-US" dirty="0"/>
              <a:t>These operators allow us to select, filter, transform, and combine streams. </a:t>
            </a:r>
          </a:p>
          <a:p>
            <a:r>
              <a:rPr lang="en-US" dirty="0"/>
              <a:t>The operations are performed as a workstation in a pipeline. </a:t>
            </a:r>
          </a:p>
          <a:p>
            <a:r>
              <a:rPr lang="en-US" dirty="0"/>
              <a:t>They can be combined with each other to build high level, easy-to-reason data pipelines.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9A182D-D831-47A1-8ABC-1E6DF3298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Operator Vocabulary</a:t>
            </a:r>
          </a:p>
        </p:txBody>
      </p:sp>
    </p:spTree>
    <p:extLst>
      <p:ext uri="{BB962C8B-B14F-4D97-AF65-F5344CB8AC3E}">
        <p14:creationId xmlns:p14="http://schemas.microsoft.com/office/powerpoint/2010/main" val="3320984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Reactive programming is a paradigm that revolves around the propagation of change. </a:t>
            </a:r>
          </a:p>
          <a:p>
            <a:r>
              <a:rPr lang="en-US" dirty="0"/>
              <a:t>In other words, if a program propagates all the changes that modify its data to all the interested parties (users, other programs, components, and subparts), then this program can be called reactive.</a:t>
            </a:r>
          </a:p>
          <a:p>
            <a:r>
              <a:rPr lang="en-US" dirty="0"/>
              <a:t>A simple example of this is Microsoft Excel. </a:t>
            </a:r>
          </a:p>
          <a:p>
            <a:r>
              <a:rPr lang="en-US" dirty="0">
                <a:solidFill>
                  <a:srgbClr val="FF0000"/>
                </a:solidFill>
              </a:rPr>
              <a:t>If you set a number in cell A1 and another number in cell 'B1', and set cell 'C1' to SUM(A1, B1); whenever 'A1' or 'B1’ changes, 'C1' will be updated to be their sum.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Reactive java programming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44399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0FF1AD-7C2E-4454-B063-478E587C009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Reactor has been adopted in Spring Framework 5.0 to provide reactive features.</a:t>
            </a:r>
          </a:p>
          <a:p>
            <a:r>
              <a:rPr lang="en-US" dirty="0"/>
              <a:t>The complete project consists of the following sub-projects:</a:t>
            </a:r>
          </a:p>
          <a:p>
            <a:r>
              <a:rPr lang="en-US" b="1" dirty="0">
                <a:solidFill>
                  <a:srgbClr val="FF0000"/>
                </a:solidFill>
              </a:rPr>
              <a:t>Reactor-Core</a:t>
            </a:r>
            <a:r>
              <a:rPr lang="en-US" dirty="0"/>
              <a:t>: This project provides the implementation for the Reactive Streams API. The project is also the foundation for Spring Framework 5.0 Reactive Extensions.</a:t>
            </a:r>
          </a:p>
          <a:p>
            <a:r>
              <a:rPr lang="en-US" b="1" dirty="0">
                <a:solidFill>
                  <a:srgbClr val="FF0000"/>
                </a:solidFill>
              </a:rPr>
              <a:t>Reactor-Extra:</a:t>
            </a:r>
            <a:r>
              <a:rPr lang="en-US" dirty="0"/>
              <a:t> This project complements the Reactor-Core project. It provides the necessary operators to work on top of the Reactive Streams API.</a:t>
            </a:r>
          </a:p>
          <a:p>
            <a:r>
              <a:rPr lang="en-US" b="1" dirty="0">
                <a:solidFill>
                  <a:srgbClr val="FF0000"/>
                </a:solidFill>
              </a:rPr>
              <a:t>Reactor-Tests</a:t>
            </a:r>
            <a:r>
              <a:rPr lang="en-US" dirty="0"/>
              <a:t>: This project contains utilities for test verification.</a:t>
            </a:r>
          </a:p>
          <a:p>
            <a:r>
              <a:rPr lang="en-US" b="1" dirty="0">
                <a:solidFill>
                  <a:srgbClr val="FF0000"/>
                </a:solidFill>
              </a:rPr>
              <a:t>Reactor-IPC</a:t>
            </a:r>
            <a:r>
              <a:rPr lang="en-US" dirty="0"/>
              <a:t>: This project provides non-blocking, inter-process communication. It also provides backpressure-ready network engines for HTTP (including </a:t>
            </a:r>
            <a:r>
              <a:rPr lang="en-US" dirty="0" err="1"/>
              <a:t>WebSockets</a:t>
            </a:r>
            <a:r>
              <a:rPr lang="en-US" dirty="0"/>
              <a:t>), TCP, and UDP. The module can also be used to build microservices.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9A182D-D831-47A1-8ABC-1E6DF3298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Operator Vocabulary</a:t>
            </a:r>
          </a:p>
        </p:txBody>
      </p:sp>
    </p:spTree>
    <p:extLst>
      <p:ext uri="{BB962C8B-B14F-4D97-AF65-F5344CB8AC3E}">
        <p14:creationId xmlns:p14="http://schemas.microsoft.com/office/powerpoint/2010/main" val="12190934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0A73EF-3578-4456-AE58-BC2CB3CE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Getting Reactor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06369-F154-4185-89E8-C7216A4EE8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33" t="21852" r="6667" b="36667"/>
          <a:stretch/>
        </p:blipFill>
        <p:spPr>
          <a:xfrm>
            <a:off x="436682" y="1600200"/>
            <a:ext cx="8278586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295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0A73EF-3578-4456-AE58-BC2CB3CE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Getting Reactor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8D13F2-49DD-41A1-B4B4-C2808514B3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66" t="21852" r="7500" b="47037"/>
          <a:stretch/>
        </p:blipFill>
        <p:spPr>
          <a:xfrm>
            <a:off x="114300" y="1981200"/>
            <a:ext cx="89154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684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0FBCEB-A549-485E-8F26-2BB6501F37B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4988" y="1423986"/>
            <a:ext cx="8228012" cy="696259"/>
          </a:xfrm>
        </p:spPr>
        <p:txBody>
          <a:bodyPr>
            <a:normAutofit fontScale="85000" lnSpcReduction="20000"/>
          </a:bodyPr>
          <a:lstStyle/>
          <a:p>
            <a:r>
              <a:rPr lang="en-IN" dirty="0"/>
              <a:t>Publisher Stream </a:t>
            </a:r>
            <a:r>
              <a:rPr lang="en-IN" dirty="0" err="1"/>
              <a:t>Handson</a:t>
            </a:r>
            <a:endParaRPr lang="en-IN" dirty="0"/>
          </a:p>
          <a:p>
            <a:r>
              <a:rPr lang="en-IN" dirty="0"/>
              <a:t>Subscriber Stream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5A4E38-6C49-469C-91A7-F5F8F044D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Publisher and Subscriber APIs in</a:t>
            </a:r>
            <a:br>
              <a:rPr lang="en-US" dirty="0"/>
            </a:br>
            <a:r>
              <a:rPr lang="en-US" dirty="0"/>
              <a:t>a Reactor</a:t>
            </a:r>
            <a:endParaRPr lang="en-IN" dirty="0"/>
          </a:p>
        </p:txBody>
      </p:sp>
      <p:sp>
        <p:nvSpPr>
          <p:cNvPr id="4" name="AutoShape 4" descr="java 9 reactive streams">
            <a:extLst>
              <a:ext uri="{FF2B5EF4-FFF2-40B4-BE49-F238E27FC236}">
                <a16:creationId xmlns:a16="http://schemas.microsoft.com/office/drawing/2014/main" id="{95A38A81-F25A-4236-8DF7-74A983FAE1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6" descr="java 9 reactive streams">
            <a:extLst>
              <a:ext uri="{FF2B5EF4-FFF2-40B4-BE49-F238E27FC236}">
                <a16:creationId xmlns:a16="http://schemas.microsoft.com/office/drawing/2014/main" id="{B62AF3BC-F59A-4922-A3F9-CB2EB2A99D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8" descr="java 9 reactive streams">
            <a:extLst>
              <a:ext uri="{FF2B5EF4-FFF2-40B4-BE49-F238E27FC236}">
                <a16:creationId xmlns:a16="http://schemas.microsoft.com/office/drawing/2014/main" id="{E2772B9A-E848-4A1F-A192-E4ADA19632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F3D920-9CFB-40B9-A238-F5A69A2B88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67" t="36666" r="25000" b="33704"/>
          <a:stretch/>
        </p:blipFill>
        <p:spPr>
          <a:xfrm>
            <a:off x="442468" y="2184694"/>
            <a:ext cx="6644131" cy="1898323"/>
          </a:xfrm>
          <a:prstGeom prst="rect">
            <a:avLst/>
          </a:prstGeom>
        </p:spPr>
      </p:pic>
      <p:sp>
        <p:nvSpPr>
          <p:cNvPr id="9" name="AutoShape 10" descr="java 9 processor publisher subscriber">
            <a:extLst>
              <a:ext uri="{FF2B5EF4-FFF2-40B4-BE49-F238E27FC236}">
                <a16:creationId xmlns:a16="http://schemas.microsoft.com/office/drawing/2014/main" id="{251ACFD3-5646-4E6D-A80A-362039D3E6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76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0274E1-702A-4383-9873-7AC0FBC208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00" t="35185" r="24166" b="20370"/>
          <a:stretch/>
        </p:blipFill>
        <p:spPr>
          <a:xfrm>
            <a:off x="155704" y="3950650"/>
            <a:ext cx="7616695" cy="267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146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It defines four interfaces:</a:t>
            </a:r>
          </a:p>
          <a:p>
            <a:r>
              <a:rPr lang="en-US" dirty="0"/>
              <a:t>Publisher: Emits a sequence of events to subscribers according to the demand received from its subscribers. A publisher can serve multiple subscribers.</a:t>
            </a:r>
          </a:p>
          <a:p>
            <a:r>
              <a:rPr lang="en-US" dirty="0"/>
              <a:t>It has a single method:</a:t>
            </a:r>
          </a:p>
          <a:p>
            <a:endParaRPr lang="en-US" dirty="0"/>
          </a:p>
          <a:p>
            <a:r>
              <a:rPr lang="en-US" dirty="0"/>
              <a:t>Publisher.java</a:t>
            </a:r>
          </a:p>
          <a:p>
            <a:r>
              <a:rPr lang="en-US" dirty="0"/>
              <a:t>public interface Publisher&lt;T&gt;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  public void subscribe(Subscriber&lt;? super T&gt; s);</a:t>
            </a:r>
          </a:p>
          <a:p>
            <a:r>
              <a:rPr lang="en-US" dirty="0"/>
              <a:t>}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Reactive Streams API</a:t>
            </a:r>
          </a:p>
        </p:txBody>
      </p:sp>
    </p:spTree>
    <p:extLst>
      <p:ext uri="{BB962C8B-B14F-4D97-AF65-F5344CB8AC3E}">
        <p14:creationId xmlns:p14="http://schemas.microsoft.com/office/powerpoint/2010/main" val="29316950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Subscriber: Receives and processes events emitted by a Publisher. Please note that no notifications will be received until </a:t>
            </a:r>
            <a:r>
              <a:rPr lang="en-US" dirty="0" err="1"/>
              <a:t>Subscription#request</a:t>
            </a:r>
            <a:r>
              <a:rPr lang="en-US" dirty="0"/>
              <a:t>(long) is called to signal the demand.</a:t>
            </a:r>
          </a:p>
          <a:p>
            <a:r>
              <a:rPr lang="en-US" dirty="0"/>
              <a:t>It has four methods to handle various kind of responses received.</a:t>
            </a:r>
          </a:p>
          <a:p>
            <a:endParaRPr lang="en-US" dirty="0"/>
          </a:p>
          <a:p>
            <a:r>
              <a:rPr lang="en-US" dirty="0"/>
              <a:t>Subscriber.java</a:t>
            </a:r>
          </a:p>
          <a:p>
            <a:r>
              <a:rPr lang="en-US" dirty="0"/>
              <a:t>public interface Subscriber&lt;T&gt;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  public void </a:t>
            </a:r>
            <a:r>
              <a:rPr lang="en-US" dirty="0" err="1"/>
              <a:t>onSubscribe</a:t>
            </a:r>
            <a:r>
              <a:rPr lang="en-US" dirty="0"/>
              <a:t>(Subscription s);</a:t>
            </a:r>
          </a:p>
          <a:p>
            <a:r>
              <a:rPr lang="en-US" dirty="0"/>
              <a:t>    public void </a:t>
            </a:r>
            <a:r>
              <a:rPr lang="en-US" dirty="0" err="1"/>
              <a:t>onNext</a:t>
            </a:r>
            <a:r>
              <a:rPr lang="en-US" dirty="0"/>
              <a:t>(T t);</a:t>
            </a:r>
          </a:p>
          <a:p>
            <a:r>
              <a:rPr lang="en-US" dirty="0"/>
              <a:t>    public void </a:t>
            </a:r>
            <a:r>
              <a:rPr lang="en-US" dirty="0" err="1"/>
              <a:t>onError</a:t>
            </a:r>
            <a:r>
              <a:rPr lang="en-US" dirty="0"/>
              <a:t>(</a:t>
            </a:r>
            <a:r>
              <a:rPr lang="en-US" dirty="0" err="1"/>
              <a:t>Throwable</a:t>
            </a:r>
            <a:r>
              <a:rPr lang="en-US" dirty="0"/>
              <a:t> t);</a:t>
            </a:r>
          </a:p>
          <a:p>
            <a:r>
              <a:rPr lang="en-US" dirty="0"/>
              <a:t>    public void </a:t>
            </a:r>
            <a:r>
              <a:rPr lang="en-US" dirty="0" err="1"/>
              <a:t>onComplete</a:t>
            </a:r>
            <a:r>
              <a:rPr lang="en-US" dirty="0"/>
              <a:t>();</a:t>
            </a:r>
          </a:p>
          <a:p>
            <a:r>
              <a:rPr lang="en-US" dirty="0"/>
              <a:t>}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Reactive Streams API</a:t>
            </a:r>
          </a:p>
        </p:txBody>
      </p:sp>
    </p:spTree>
    <p:extLst>
      <p:ext uri="{BB962C8B-B14F-4D97-AF65-F5344CB8AC3E}">
        <p14:creationId xmlns:p14="http://schemas.microsoft.com/office/powerpoint/2010/main" val="32844059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Subscription: Defines a one-to-one relationship between a Publisher and a Subscriber. It can only be used once by a single Subscriber. It is used to both signal desire for data and cancel demand (and allow resource cleanup).</a:t>
            </a:r>
          </a:p>
          <a:p>
            <a:r>
              <a:rPr lang="en-US" dirty="0"/>
              <a:t>Subscription.java</a:t>
            </a:r>
          </a:p>
          <a:p>
            <a:r>
              <a:rPr lang="en-US" dirty="0"/>
              <a:t>public interface Subscription&lt;T&gt;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  public void request(long n);</a:t>
            </a:r>
          </a:p>
          <a:p>
            <a:r>
              <a:rPr lang="en-US" dirty="0"/>
              <a:t>    public void cancel();</a:t>
            </a:r>
          </a:p>
          <a:p>
            <a:r>
              <a:rPr lang="en-US" dirty="0"/>
              <a:t>}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Reactive Streams API</a:t>
            </a:r>
          </a:p>
        </p:txBody>
      </p:sp>
    </p:spTree>
    <p:extLst>
      <p:ext uri="{BB962C8B-B14F-4D97-AF65-F5344CB8AC3E}">
        <p14:creationId xmlns:p14="http://schemas.microsoft.com/office/powerpoint/2010/main" val="17048635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Processor: Represents a processing stage consisting of both a Subscriber and a Publisher and obeys the contracts of both.</a:t>
            </a:r>
          </a:p>
          <a:p>
            <a:r>
              <a:rPr lang="en-US" dirty="0"/>
              <a:t>Processor.java</a:t>
            </a:r>
          </a:p>
          <a:p>
            <a:r>
              <a:rPr lang="en-US" dirty="0"/>
              <a:t>public interface Processor&lt;T, R&gt; extends Subscriber&lt;T&gt;, Publisher&lt;R&gt;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}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Reactive Streams API</a:t>
            </a:r>
          </a:p>
        </p:txBody>
      </p:sp>
    </p:spTree>
    <p:extLst>
      <p:ext uri="{BB962C8B-B14F-4D97-AF65-F5344CB8AC3E}">
        <p14:creationId xmlns:p14="http://schemas.microsoft.com/office/powerpoint/2010/main" val="20088419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popular implementations of reactive streams are </a:t>
            </a:r>
            <a:r>
              <a:rPr lang="en-US" b="1" dirty="0" err="1">
                <a:hlinkClick r:id="rId2"/>
              </a:rPr>
              <a:t>RxJava</a:t>
            </a:r>
            <a:r>
              <a:rPr lang="en-US" dirty="0"/>
              <a:t> and </a:t>
            </a:r>
            <a:r>
              <a:rPr lang="en-US" b="1" dirty="0"/>
              <a:t>Project Reactor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Reactive Streams API</a:t>
            </a:r>
          </a:p>
        </p:txBody>
      </p:sp>
    </p:spTree>
    <p:extLst>
      <p:ext uri="{BB962C8B-B14F-4D97-AF65-F5344CB8AC3E}">
        <p14:creationId xmlns:p14="http://schemas.microsoft.com/office/powerpoint/2010/main" val="5222500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99F346-910C-4ABA-BFF4-198558C3E3C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The </a:t>
            </a:r>
            <a:r>
              <a:rPr lang="en-IN" dirty="0" err="1"/>
              <a:t>java.util.Observable</a:t>
            </a:r>
            <a:r>
              <a:rPr lang="en-IN" dirty="0"/>
              <a:t> interface implements the Observer pattern, which can be co-related here. </a:t>
            </a:r>
          </a:p>
          <a:p>
            <a:r>
              <a:rPr lang="en-IN" dirty="0"/>
              <a:t>However, all similarities end here. If we look at the Observable interface, we have the following methods: </a:t>
            </a:r>
          </a:p>
          <a:p>
            <a:pPr marL="225425" lvl="1" indent="0">
              <a:buNone/>
            </a:pPr>
            <a:r>
              <a:rPr lang="en-IN" dirty="0"/>
              <a:t>public class Observable {</a:t>
            </a:r>
          </a:p>
          <a:p>
            <a:pPr marL="457200" lvl="2" indent="0">
              <a:buNone/>
            </a:pPr>
            <a:r>
              <a:rPr lang="en-IN" dirty="0"/>
              <a:t>void </a:t>
            </a:r>
            <a:r>
              <a:rPr lang="en-IN" dirty="0" err="1"/>
              <a:t>addObserver</a:t>
            </a:r>
            <a:r>
              <a:rPr lang="en-IN" dirty="0"/>
              <a:t> (Observer o);</a:t>
            </a:r>
          </a:p>
          <a:p>
            <a:pPr marL="457200" lvl="2" indent="0">
              <a:buNone/>
            </a:pPr>
            <a:r>
              <a:rPr lang="en-IN" dirty="0"/>
              <a:t>void </a:t>
            </a:r>
            <a:r>
              <a:rPr lang="en-IN" dirty="0" err="1"/>
              <a:t>deleteObserver</a:t>
            </a:r>
            <a:r>
              <a:rPr lang="en-IN" dirty="0"/>
              <a:t> (Observer o);</a:t>
            </a:r>
          </a:p>
          <a:p>
            <a:pPr marL="457200" lvl="2" indent="0">
              <a:buNone/>
            </a:pPr>
            <a:r>
              <a:rPr lang="en-IN" dirty="0"/>
              <a:t>void </a:t>
            </a:r>
            <a:r>
              <a:rPr lang="en-IN" dirty="0" err="1"/>
              <a:t>deleteObservers</a:t>
            </a:r>
            <a:r>
              <a:rPr lang="en-IN" dirty="0"/>
              <a:t>();</a:t>
            </a:r>
          </a:p>
          <a:p>
            <a:pPr marL="457200" lvl="2" indent="0">
              <a:buNone/>
            </a:pPr>
            <a:r>
              <a:rPr lang="en-IN" dirty="0"/>
              <a:t>void </a:t>
            </a:r>
            <a:r>
              <a:rPr lang="en-IN" dirty="0" err="1"/>
              <a:t>notifyObservers</a:t>
            </a:r>
            <a:r>
              <a:rPr lang="en-IN" dirty="0"/>
              <a:t>();</a:t>
            </a:r>
          </a:p>
          <a:p>
            <a:pPr marL="457200" lvl="2" indent="0">
              <a:buNone/>
            </a:pPr>
            <a:r>
              <a:rPr lang="en-IN" dirty="0"/>
              <a:t>void </a:t>
            </a:r>
            <a:r>
              <a:rPr lang="en-IN" dirty="0" err="1"/>
              <a:t>notifyObserver</a:t>
            </a:r>
            <a:r>
              <a:rPr lang="en-IN" dirty="0"/>
              <a:t>(int </a:t>
            </a:r>
            <a:r>
              <a:rPr lang="en-IN" dirty="0" err="1"/>
              <a:t>arg</a:t>
            </a:r>
            <a:r>
              <a:rPr lang="en-IN" dirty="0"/>
              <a:t>);</a:t>
            </a:r>
          </a:p>
          <a:p>
            <a:pPr marL="457200" lvl="2" indent="0">
              <a:buNone/>
            </a:pPr>
            <a:r>
              <a:rPr lang="en-IN" dirty="0"/>
              <a:t>int </a:t>
            </a:r>
            <a:r>
              <a:rPr lang="en-IN" dirty="0" err="1"/>
              <a:t>countObservers</a:t>
            </a:r>
            <a:r>
              <a:rPr lang="en-IN" dirty="0"/>
              <a:t>();</a:t>
            </a:r>
          </a:p>
          <a:p>
            <a:pPr marL="457200" lvl="2" indent="0">
              <a:buNone/>
            </a:pPr>
            <a:r>
              <a:rPr lang="en-IN" dirty="0" err="1"/>
              <a:t>boolean</a:t>
            </a:r>
            <a:r>
              <a:rPr lang="en-IN" dirty="0"/>
              <a:t> </a:t>
            </a:r>
            <a:r>
              <a:rPr lang="en-IN" dirty="0" err="1"/>
              <a:t>hasChanged</a:t>
            </a:r>
            <a:r>
              <a:rPr lang="en-IN" dirty="0"/>
              <a:t>();</a:t>
            </a:r>
          </a:p>
          <a:p>
            <a:pPr marL="225425" lvl="1" indent="0">
              <a:buNone/>
            </a:pPr>
            <a:r>
              <a:rPr lang="en-IN" dirty="0"/>
              <a:t>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227C2E-9A2F-4558-AAF1-2E8B0FA75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Observable Interface</a:t>
            </a:r>
          </a:p>
        </p:txBody>
      </p:sp>
    </p:spTree>
    <p:extLst>
      <p:ext uri="{BB962C8B-B14F-4D97-AF65-F5344CB8AC3E}">
        <p14:creationId xmlns:p14="http://schemas.microsoft.com/office/powerpoint/2010/main" val="56802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What is the difference between assigning a simple variable c to be equal to the sum of the a and b variables and the reactive sum approach?</a:t>
            </a:r>
          </a:p>
          <a:p>
            <a:r>
              <a:rPr lang="en-US" dirty="0"/>
              <a:t>In a normal Java program, when we change 'a' or 'b', we will have to update 'c’ ourselves. </a:t>
            </a:r>
          </a:p>
          <a:p>
            <a:r>
              <a:rPr lang="en-US" dirty="0"/>
              <a:t>In other words, the change in the flow of the data represented by 'a' and 'b', is not propagated to 'c’. </a:t>
            </a:r>
          </a:p>
          <a:p>
            <a:r>
              <a:rPr lang="en-US" dirty="0"/>
              <a:t>Here is this illustrated through source code:</a:t>
            </a:r>
          </a:p>
          <a:p>
            <a:pPr lvl="1"/>
            <a:r>
              <a:rPr lang="en-US" dirty="0">
                <a:highlight>
                  <a:srgbClr val="C0C0C0"/>
                </a:highlight>
              </a:rPr>
              <a:t>int a = 4;</a:t>
            </a:r>
          </a:p>
          <a:p>
            <a:pPr lvl="1"/>
            <a:r>
              <a:rPr lang="en-US" dirty="0">
                <a:highlight>
                  <a:srgbClr val="C0C0C0"/>
                </a:highlight>
              </a:rPr>
              <a:t>int b = 5;</a:t>
            </a:r>
          </a:p>
          <a:p>
            <a:pPr lvl="1"/>
            <a:r>
              <a:rPr lang="en-US" dirty="0">
                <a:highlight>
                  <a:srgbClr val="C0C0C0"/>
                </a:highlight>
              </a:rPr>
              <a:t>int c = a + b;</a:t>
            </a:r>
          </a:p>
          <a:p>
            <a:pPr lvl="1"/>
            <a:r>
              <a:rPr lang="en-US" dirty="0" err="1">
                <a:highlight>
                  <a:srgbClr val="C0C0C0"/>
                </a:highlight>
              </a:rPr>
              <a:t>System.out.println</a:t>
            </a:r>
            <a:r>
              <a:rPr lang="en-US" dirty="0">
                <a:highlight>
                  <a:srgbClr val="C0C0C0"/>
                </a:highlight>
              </a:rPr>
              <a:t>(c); // 9</a:t>
            </a:r>
          </a:p>
          <a:p>
            <a:pPr lvl="1"/>
            <a:r>
              <a:rPr lang="en-US" dirty="0">
                <a:highlight>
                  <a:srgbClr val="C0C0C0"/>
                </a:highlight>
              </a:rPr>
              <a:t>a = 6;</a:t>
            </a:r>
          </a:p>
          <a:p>
            <a:pPr lvl="1"/>
            <a:r>
              <a:rPr lang="en-US" dirty="0" err="1">
                <a:highlight>
                  <a:srgbClr val="C0C0C0"/>
                </a:highlight>
              </a:rPr>
              <a:t>System.out.println</a:t>
            </a:r>
            <a:r>
              <a:rPr lang="en-US" dirty="0">
                <a:highlight>
                  <a:srgbClr val="C0C0C0"/>
                </a:highlight>
              </a:rPr>
              <a:t>(c);</a:t>
            </a:r>
          </a:p>
          <a:p>
            <a:pPr lvl="1"/>
            <a:r>
              <a:rPr lang="en-US" dirty="0">
                <a:highlight>
                  <a:srgbClr val="C0C0C0"/>
                </a:highlight>
              </a:rPr>
              <a:t>// 9 again, but if 'c' was tracking the changes of 'a' and 'b',</a:t>
            </a:r>
          </a:p>
          <a:p>
            <a:pPr lvl="1"/>
            <a:r>
              <a:rPr lang="en-US" dirty="0">
                <a:highlight>
                  <a:srgbClr val="C0C0C0"/>
                </a:highlight>
              </a:rPr>
              <a:t>// it would've been 6 + 5 = 11</a:t>
            </a:r>
            <a:endParaRPr lang="en-IN" dirty="0">
              <a:highlight>
                <a:srgbClr val="C0C0C0"/>
              </a:highlight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Reactive java programming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86765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9DA2B5-C2E5-464F-A05E-F8FA396B1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</a:t>
            </a:r>
            <a:r>
              <a:rPr lang="en-IN" dirty="0" err="1"/>
              <a:t>Observable.just</a:t>
            </a:r>
            <a:r>
              <a:rPr lang="en-IN" dirty="0"/>
              <a:t> method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9CEC2F-565E-48FB-976C-E96DFD619DA9}"/>
              </a:ext>
            </a:extLst>
          </p:cNvPr>
          <p:cNvSpPr txBox="1"/>
          <p:nvPr/>
        </p:nvSpPr>
        <p:spPr>
          <a:xfrm>
            <a:off x="516811" y="1819099"/>
            <a:ext cx="82052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Constructs a reactive type by taking a pre-existing object and emitting that specific object to the downstream consumer upon subscription.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 every call to the subscribe() method, the whole collection is emitted from the beginning, element by element: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F8F8A5-7796-40D6-9553-8E4628D92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13" y="3990744"/>
            <a:ext cx="7889383" cy="18733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459CB8-2B71-4257-9779-B0A641AB8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07" y="5691038"/>
            <a:ext cx="8568753" cy="9957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5C0704-A4E5-457F-97DA-287B8ECE00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33" t="66296" r="47500" b="25063"/>
          <a:stretch/>
        </p:blipFill>
        <p:spPr>
          <a:xfrm>
            <a:off x="685800" y="1106821"/>
            <a:ext cx="6858001" cy="78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278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B6C927-755D-4786-AA36-0FE8D3139A7C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490886" y="4648200"/>
            <a:ext cx="7747232" cy="12954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A9DA2B5-C2E5-464F-A05E-F8FA396B1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</a:t>
            </a:r>
            <a:r>
              <a:rPr lang="en-IN" dirty="0" err="1"/>
              <a:t>Observable.from</a:t>
            </a:r>
            <a:r>
              <a:rPr lang="en-IN" dirty="0"/>
              <a:t> method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9CEC2F-565E-48FB-976C-E96DFD619DA9}"/>
              </a:ext>
            </a:extLst>
          </p:cNvPr>
          <p:cNvSpPr txBox="1"/>
          <p:nvPr/>
        </p:nvSpPr>
        <p:spPr>
          <a:xfrm>
            <a:off x="461035" y="1524000"/>
            <a:ext cx="82052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Constructs a sequence from a pre-existing source or generator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piece of code creates an Observable instance from a List instance.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When the subscribe method is called on the Observable instance, all of the elements contained in the source list are emitted to the subscribing method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2604144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9DA2B5-C2E5-464F-A05E-F8FA396B1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Observable. </a:t>
            </a:r>
            <a:r>
              <a:rPr lang="en-IN" dirty="0" err="1"/>
              <a:t>fromIterable</a:t>
            </a:r>
            <a:r>
              <a:rPr lang="en-IN" dirty="0"/>
              <a:t> method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9CEC2F-565E-48FB-976C-E96DFD619DA9}"/>
              </a:ext>
            </a:extLst>
          </p:cNvPr>
          <p:cNvSpPr txBox="1"/>
          <p:nvPr/>
        </p:nvSpPr>
        <p:spPr>
          <a:xfrm>
            <a:off x="265801" y="2005553"/>
            <a:ext cx="8205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Signals the items from a </a:t>
            </a:r>
            <a:r>
              <a:rPr lang="en-US" sz="2400" dirty="0" err="1"/>
              <a:t>java.lang.Iterable</a:t>
            </a:r>
            <a:r>
              <a:rPr lang="en-US" sz="2400" dirty="0"/>
              <a:t> source (such as Lists, Sets or Collections or custom </a:t>
            </a:r>
            <a:r>
              <a:rPr lang="en-US" sz="2400" dirty="0" err="1"/>
              <a:t>Iterables</a:t>
            </a:r>
            <a:r>
              <a:rPr lang="en-US" sz="2400" dirty="0"/>
              <a:t>) and then completes the sequence.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446314-2490-49DC-B3F9-61C9DBECE4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6" t="45556" r="37500" b="46725"/>
          <a:stretch/>
        </p:blipFill>
        <p:spPr>
          <a:xfrm>
            <a:off x="512882" y="1279345"/>
            <a:ext cx="7107118" cy="7018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48B938-9D16-4AF5-A22D-F1EDB17DC8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7" t="26296" r="31667" b="44074"/>
          <a:stretch/>
        </p:blipFill>
        <p:spPr>
          <a:xfrm>
            <a:off x="461035" y="3493758"/>
            <a:ext cx="8333009" cy="229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5224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9DA2B5-C2E5-464F-A05E-F8FA396B1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Observable. </a:t>
            </a:r>
            <a:r>
              <a:rPr lang="en-IN" dirty="0" err="1"/>
              <a:t>fromArray</a:t>
            </a:r>
            <a:r>
              <a:rPr lang="en-IN" dirty="0"/>
              <a:t>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34013E-5166-4BB4-B515-28ACD53CA6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6" t="18889" r="27500" b="24815"/>
          <a:stretch/>
        </p:blipFill>
        <p:spPr>
          <a:xfrm>
            <a:off x="304800" y="1676400"/>
            <a:ext cx="8678603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925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9DA2B5-C2E5-464F-A05E-F8FA396B1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Observable. </a:t>
            </a:r>
            <a:r>
              <a:rPr lang="en-IN" dirty="0" err="1"/>
              <a:t>fromCallable</a:t>
            </a:r>
            <a:r>
              <a:rPr lang="en-IN" dirty="0"/>
              <a:t> method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0F405C-457F-4692-B8C1-8E7F4DAE9A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8" t="13181" r="27408" b="23115"/>
          <a:stretch/>
        </p:blipFill>
        <p:spPr>
          <a:xfrm>
            <a:off x="381000" y="1600200"/>
            <a:ext cx="8585789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0571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9DA2B5-C2E5-464F-A05E-F8FA396B1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Observable. </a:t>
            </a:r>
            <a:r>
              <a:rPr lang="en-IN" dirty="0" err="1"/>
              <a:t>fromAction</a:t>
            </a:r>
            <a:r>
              <a:rPr lang="en-IN" dirty="0"/>
              <a:t> method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90443C-86FE-4592-A500-771C36A94F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1" t="17407" r="23333" b="29259"/>
          <a:stretch/>
        </p:blipFill>
        <p:spPr>
          <a:xfrm>
            <a:off x="260270" y="1752600"/>
            <a:ext cx="8648001" cy="387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571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9DA2B5-C2E5-464F-A05E-F8FA396B1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Observable. </a:t>
            </a:r>
            <a:r>
              <a:rPr lang="en-IN" dirty="0" err="1"/>
              <a:t>fromRunnable</a:t>
            </a:r>
            <a:r>
              <a:rPr lang="en-IN" dirty="0"/>
              <a:t>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1049AE-F6BF-427A-B81F-3A8E891C81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2" t="20344" r="23662" b="26322"/>
          <a:stretch/>
        </p:blipFill>
        <p:spPr>
          <a:xfrm>
            <a:off x="158597" y="1600200"/>
            <a:ext cx="8704266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636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9DA2B5-C2E5-464F-A05E-F8FA396B1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Observable. </a:t>
            </a:r>
            <a:r>
              <a:rPr lang="en-IN" dirty="0" err="1"/>
              <a:t>fromFuture</a:t>
            </a:r>
            <a:r>
              <a:rPr lang="en-IN" dirty="0"/>
              <a:t> method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506CB5-6790-4BC0-8C37-C03A21D30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2" t="19260" r="24854" b="14074"/>
          <a:stretch/>
        </p:blipFill>
        <p:spPr>
          <a:xfrm>
            <a:off x="304800" y="1524000"/>
            <a:ext cx="8688834" cy="444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0091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9DA2B5-C2E5-464F-A05E-F8FA396B1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Observable. </a:t>
            </a:r>
            <a:r>
              <a:rPr lang="en-IN" b="1" i="0" dirty="0">
                <a:solidFill>
                  <a:srgbClr val="24292E"/>
                </a:solidFill>
                <a:effectLst/>
                <a:latin typeface="-apple-system"/>
              </a:rPr>
              <a:t>from{reactive type}</a:t>
            </a:r>
            <a:r>
              <a:rPr lang="en-IN" dirty="0"/>
              <a:t>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F5408-BA2A-4694-B382-1522654D98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5" t="22696" r="25000" b="9155"/>
          <a:stretch/>
        </p:blipFill>
        <p:spPr>
          <a:xfrm>
            <a:off x="304800" y="1524000"/>
            <a:ext cx="8686800" cy="481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7588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CC2BBE-4CEA-4FAE-AD3D-472339E0A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Observable.Create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245DD8-B697-4624-969D-C3E76D46A9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0" t="12963" r="30833" b="11481"/>
          <a:stretch/>
        </p:blipFill>
        <p:spPr>
          <a:xfrm>
            <a:off x="461035" y="1295400"/>
            <a:ext cx="8530566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90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FAE906-8C27-4A45-9A4B-F43864292FF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While 10-15 years ago it was normal for websites to go through maintenance or to have a slow response time.</a:t>
            </a:r>
          </a:p>
          <a:p>
            <a:r>
              <a:rPr lang="en-US" dirty="0"/>
              <a:t>Today everything should be online 24/7 and should respond with lightning speed; if it's slow or down, users would prefer an </a:t>
            </a:r>
            <a:r>
              <a:rPr lang="en-US" dirty="0" err="1"/>
              <a:t>alternativeservice</a:t>
            </a:r>
            <a:r>
              <a:rPr lang="en-US" dirty="0"/>
              <a:t>. </a:t>
            </a:r>
          </a:p>
          <a:p>
            <a:r>
              <a:rPr lang="en-US" dirty="0"/>
              <a:t>Today slow means unusable or broken.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3B6170-7142-4539-BFD5-7B22A47A8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we be reactive?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53230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3ADED8-FDF8-49FD-A713-7C1BC61A750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Observables are broadly categorized as Hot or Cold, depending on their emission behavior.</a:t>
            </a:r>
          </a:p>
          <a:p>
            <a:r>
              <a:rPr lang="en-US" dirty="0"/>
              <a:t>A Cold Observable is one which starts emitting upon request(subscription), whereas a Hot Observable is one that emits regardless of subscriptions.</a:t>
            </a:r>
          </a:p>
          <a:p>
            <a:r>
              <a:rPr lang="en-IN" dirty="0"/>
              <a:t>/* Demonstration of a Cold Observable */</a:t>
            </a:r>
          </a:p>
          <a:p>
            <a:r>
              <a:rPr lang="en-IN" dirty="0">
                <a:highlight>
                  <a:srgbClr val="C0C0C0"/>
                </a:highlight>
              </a:rPr>
              <a:t>Observable&lt;Long&gt; cold = </a:t>
            </a:r>
            <a:r>
              <a:rPr lang="en-IN" dirty="0" err="1">
                <a:highlight>
                  <a:srgbClr val="C0C0C0"/>
                </a:highlight>
              </a:rPr>
              <a:t>Observable.interval</a:t>
            </a:r>
            <a:r>
              <a:rPr lang="en-IN" dirty="0">
                <a:highlight>
                  <a:srgbClr val="C0C0C0"/>
                </a:highlight>
              </a:rPr>
              <a:t>(500, </a:t>
            </a:r>
            <a:r>
              <a:rPr lang="en-IN" dirty="0" err="1">
                <a:highlight>
                  <a:srgbClr val="C0C0C0"/>
                </a:highlight>
              </a:rPr>
              <a:t>TimeUnit.MILLISECONDS</a:t>
            </a:r>
            <a:r>
              <a:rPr lang="en-IN" dirty="0">
                <a:highlight>
                  <a:srgbClr val="C0C0C0"/>
                </a:highlight>
              </a:rPr>
              <a:t>); // emits a long every 500 milli seconds</a:t>
            </a:r>
          </a:p>
          <a:p>
            <a:r>
              <a:rPr lang="en-IN" dirty="0" err="1">
                <a:highlight>
                  <a:srgbClr val="C0C0C0"/>
                </a:highlight>
              </a:rPr>
              <a:t>cold.subscribe</a:t>
            </a:r>
            <a:r>
              <a:rPr lang="en-IN" dirty="0">
                <a:highlight>
                  <a:srgbClr val="C0C0C0"/>
                </a:highlight>
              </a:rPr>
              <a:t>(l -&gt; </a:t>
            </a:r>
            <a:r>
              <a:rPr lang="en-IN" dirty="0" err="1">
                <a:highlight>
                  <a:srgbClr val="C0C0C0"/>
                </a:highlight>
              </a:rPr>
              <a:t>System.out.println</a:t>
            </a:r>
            <a:r>
              <a:rPr lang="en-IN" dirty="0">
                <a:highlight>
                  <a:srgbClr val="C0C0C0"/>
                </a:highlight>
              </a:rPr>
              <a:t>("sub1, " + l)); // subscriber1</a:t>
            </a:r>
          </a:p>
          <a:p>
            <a:r>
              <a:rPr lang="en-IN" dirty="0" err="1">
                <a:highlight>
                  <a:srgbClr val="C0C0C0"/>
                </a:highlight>
              </a:rPr>
              <a:t>Thread.sleep</a:t>
            </a:r>
            <a:r>
              <a:rPr lang="en-IN" dirty="0">
                <a:highlight>
                  <a:srgbClr val="C0C0C0"/>
                </a:highlight>
              </a:rPr>
              <a:t>(1000); // interval between the two subscribes</a:t>
            </a:r>
          </a:p>
          <a:p>
            <a:r>
              <a:rPr lang="en-IN" dirty="0" err="1">
                <a:highlight>
                  <a:srgbClr val="C0C0C0"/>
                </a:highlight>
              </a:rPr>
              <a:t>cold.subscribe</a:t>
            </a:r>
            <a:r>
              <a:rPr lang="en-IN" dirty="0">
                <a:highlight>
                  <a:srgbClr val="C0C0C0"/>
                </a:highlight>
              </a:rPr>
              <a:t>(l -&gt; </a:t>
            </a:r>
            <a:r>
              <a:rPr lang="en-IN" dirty="0" err="1">
                <a:highlight>
                  <a:srgbClr val="C0C0C0"/>
                </a:highlight>
              </a:rPr>
              <a:t>System.out.println</a:t>
            </a:r>
            <a:r>
              <a:rPr lang="en-IN" dirty="0">
                <a:highlight>
                  <a:srgbClr val="C0C0C0"/>
                </a:highlight>
              </a:rPr>
              <a:t>("sub2, " + l)); // subscriber2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FDFEEA-E267-453C-B4DB-F551FEB3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Hot and Cold Observables</a:t>
            </a:r>
          </a:p>
        </p:txBody>
      </p:sp>
    </p:spTree>
    <p:extLst>
      <p:ext uri="{BB962C8B-B14F-4D97-AF65-F5344CB8AC3E}">
        <p14:creationId xmlns:p14="http://schemas.microsoft.com/office/powerpoint/2010/main" val="16017184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3ADED8-FDF8-49FD-A713-7C1BC61A750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 Hot observables emit values independent of individual subscriptions. </a:t>
            </a:r>
          </a:p>
          <a:p>
            <a:r>
              <a:rPr lang="en-US" dirty="0"/>
              <a:t>They have their own timeline and events occur whether someone is listening or not.</a:t>
            </a:r>
            <a:endParaRPr lang="en-IN" dirty="0">
              <a:highlight>
                <a:srgbClr val="C0C0C0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FDFEEA-E267-453C-B4DB-F551FEB3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Hot and Cold Observables</a:t>
            </a:r>
          </a:p>
        </p:txBody>
      </p:sp>
    </p:spTree>
    <p:extLst>
      <p:ext uri="{BB962C8B-B14F-4D97-AF65-F5344CB8AC3E}">
        <p14:creationId xmlns:p14="http://schemas.microsoft.com/office/powerpoint/2010/main" val="41529437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3ADED8-FDF8-49FD-A713-7C1BC61A750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BackPressure</a:t>
            </a:r>
            <a:r>
              <a:rPr lang="en-US" dirty="0"/>
              <a:t> Drop</a:t>
            </a:r>
          </a:p>
          <a:p>
            <a:r>
              <a:rPr lang="en-US" dirty="0" err="1"/>
              <a:t>BackPressure</a:t>
            </a:r>
            <a:r>
              <a:rPr lang="en-US" dirty="0"/>
              <a:t> Latest</a:t>
            </a:r>
          </a:p>
          <a:p>
            <a:r>
              <a:rPr lang="en-US" dirty="0" err="1"/>
              <a:t>BackPressure</a:t>
            </a:r>
            <a:r>
              <a:rPr lang="en-US" dirty="0"/>
              <a:t> Missing</a:t>
            </a:r>
          </a:p>
          <a:p>
            <a:r>
              <a:rPr lang="en-US" dirty="0" err="1"/>
              <a:t>BackPressure</a:t>
            </a:r>
            <a:r>
              <a:rPr lang="en-US" dirty="0"/>
              <a:t> Error</a:t>
            </a:r>
          </a:p>
          <a:p>
            <a:r>
              <a:rPr lang="en-US" dirty="0" err="1"/>
              <a:t>BackPressure</a:t>
            </a:r>
            <a:r>
              <a:rPr lang="en-US" dirty="0"/>
              <a:t> Buffer</a:t>
            </a:r>
          </a:p>
          <a:p>
            <a:endParaRPr lang="en-US" dirty="0"/>
          </a:p>
          <a:p>
            <a:endParaRPr lang="en-IN" dirty="0">
              <a:highlight>
                <a:srgbClr val="C0C0C0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FDFEEA-E267-453C-B4DB-F551FEB3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BackPressure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95012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5C7A17-5A27-4F8C-AB58-6D9B2FF740F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4988" y="1423986"/>
            <a:ext cx="8228012" cy="51292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 traditional MVC applications, when a request come to server, a servlet thread is created. </a:t>
            </a:r>
          </a:p>
          <a:p>
            <a:r>
              <a:rPr lang="en-US" dirty="0"/>
              <a:t>It delegates the request to worker threads for I/O operations such as database access etc. </a:t>
            </a:r>
          </a:p>
          <a:p>
            <a:r>
              <a:rPr lang="en-US" dirty="0"/>
              <a:t>During the time worker threads are busy, servlet thread (request thread) remain in waiting status and thus it is blocked. </a:t>
            </a:r>
          </a:p>
          <a:p>
            <a:r>
              <a:rPr lang="en-US" dirty="0"/>
              <a:t>It is also called synchronous request.</a:t>
            </a:r>
          </a:p>
          <a:p>
            <a:r>
              <a:rPr lang="en-US" dirty="0"/>
              <a:t>As server can have some finite number of request threads, it limits the server capability to process that number of requests at maximum server load. </a:t>
            </a:r>
          </a:p>
          <a:p>
            <a:r>
              <a:rPr lang="en-US" dirty="0"/>
              <a:t>It may hamper the performance and limit the full utilization of server capability.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17C3DE-465C-40EB-8295-6A2515A1D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Blocking Request Processing</a:t>
            </a:r>
          </a:p>
        </p:txBody>
      </p:sp>
    </p:spTree>
    <p:extLst>
      <p:ext uri="{BB962C8B-B14F-4D97-AF65-F5344CB8AC3E}">
        <p14:creationId xmlns:p14="http://schemas.microsoft.com/office/powerpoint/2010/main" val="10786863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Blocking request processing</a:t>
            </a:r>
          </a:p>
        </p:txBody>
      </p:sp>
      <p:sp>
        <p:nvSpPr>
          <p:cNvPr id="5" name="AutoShape 2" descr="Blocking request process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4" descr="Blocking request processi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0F50DCE-2634-4A32-84B2-E0532C385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1871663"/>
            <a:ext cx="825817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6651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Blocking request processing</a:t>
            </a:r>
          </a:p>
        </p:txBody>
      </p:sp>
      <p:sp>
        <p:nvSpPr>
          <p:cNvPr id="5" name="AutoShape 2" descr="Blocking request process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4" descr="Blocking request processi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0000" t="35185" r="29166" b="23333"/>
          <a:stretch/>
        </p:blipFill>
        <p:spPr>
          <a:xfrm>
            <a:off x="762000" y="1828800"/>
            <a:ext cx="747032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597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0031EA-ECFC-480A-B038-E57C50D39FC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 non-blocking or asynchronous request processing, no thread is in waiting state. </a:t>
            </a:r>
          </a:p>
          <a:p>
            <a:r>
              <a:rPr lang="en-US" dirty="0"/>
              <a:t>There is generally only one request thread receiving the request.</a:t>
            </a:r>
          </a:p>
          <a:p>
            <a:r>
              <a:rPr lang="en-US" dirty="0"/>
              <a:t>All incoming requests come with a event handler and call back information. </a:t>
            </a:r>
          </a:p>
          <a:p>
            <a:r>
              <a:rPr lang="en-US" dirty="0"/>
              <a:t>Request thread delegates the incoming requests to a thread pool (generally small number of threads) which delegate the request to it’s handler function and immediately start processing other incoming requests from request thread.</a:t>
            </a:r>
          </a:p>
          <a:p>
            <a:r>
              <a:rPr lang="en-US" dirty="0"/>
              <a:t>When the handler function is complete, one of thread from pool collect the response and pass it to the call back function.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B527FC-DC34-4E6E-BFD9-B2BFBB912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Non blocking request processing</a:t>
            </a:r>
          </a:p>
        </p:txBody>
      </p:sp>
    </p:spTree>
    <p:extLst>
      <p:ext uri="{BB962C8B-B14F-4D97-AF65-F5344CB8AC3E}">
        <p14:creationId xmlns:p14="http://schemas.microsoft.com/office/powerpoint/2010/main" val="5261433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Event Loop asynchronous Non blocking request processing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A6B67E5-A863-4C32-B43E-855F734BB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35" y="2286000"/>
            <a:ext cx="9144000" cy="323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8603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53B932-C141-4BA2-80EC-3E6EA31954E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event loop runs continuously in a single thread, although we can have as many event loops as the number of available cores</a:t>
            </a:r>
          </a:p>
          <a:p>
            <a:r>
              <a:rPr lang="en-US" dirty="0"/>
              <a:t>The event loop process the events from an event queue sequentially and returns immediately after registering the callback with the platform</a:t>
            </a:r>
          </a:p>
          <a:p>
            <a:r>
              <a:rPr lang="en-US" dirty="0"/>
              <a:t>The platform can trigger the completion of an operation like a database call or an external service invocation</a:t>
            </a:r>
          </a:p>
          <a:p>
            <a:r>
              <a:rPr lang="en-US" dirty="0"/>
              <a:t>The event loop can trigger the callback on the operation completion notification and send back the result to the original caller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603951-EA6C-4F00-BF59-7A65065B3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Event Loop</a:t>
            </a:r>
          </a:p>
        </p:txBody>
      </p:sp>
    </p:spTree>
    <p:extLst>
      <p:ext uri="{BB962C8B-B14F-4D97-AF65-F5344CB8AC3E}">
        <p14:creationId xmlns:p14="http://schemas.microsoft.com/office/powerpoint/2010/main" val="34089847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53B932-C141-4BA2-80EC-3E6EA31954E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event loop model is implemented in a number of platforms including Node.js, </a:t>
            </a:r>
            <a:r>
              <a:rPr lang="en-US" dirty="0" err="1"/>
              <a:t>Netty</a:t>
            </a:r>
            <a:r>
              <a:rPr lang="en-US" dirty="0"/>
              <a:t>, and </a:t>
            </a:r>
            <a:r>
              <a:rPr lang="en-US" dirty="0" err="1"/>
              <a:t>Ngnix</a:t>
            </a:r>
            <a:r>
              <a:rPr lang="en-US" dirty="0"/>
              <a:t>. </a:t>
            </a:r>
          </a:p>
          <a:p>
            <a:r>
              <a:rPr lang="en-US" dirty="0"/>
              <a:t>They offer much better scalability than traditional platforms like Apache HTTP Server, Tomcat, or JBoss.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603951-EA6C-4F00-BF59-7A65065B3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Event Loop</a:t>
            </a:r>
          </a:p>
        </p:txBody>
      </p:sp>
    </p:spTree>
    <p:extLst>
      <p:ext uri="{BB962C8B-B14F-4D97-AF65-F5344CB8AC3E}">
        <p14:creationId xmlns:p14="http://schemas.microsoft.com/office/powerpoint/2010/main" val="3170816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Evolving changes/demands in the Computing Ecosystem</a:t>
            </a:r>
          </a:p>
          <a:p>
            <a:pPr lvl="1"/>
            <a:r>
              <a:rPr lang="en-US" dirty="0"/>
              <a:t>Hardware level</a:t>
            </a:r>
          </a:p>
          <a:p>
            <a:pPr lvl="1"/>
            <a:r>
              <a:rPr lang="en-US" dirty="0"/>
              <a:t>Virtualization and cloud strategies</a:t>
            </a:r>
          </a:p>
          <a:p>
            <a:pPr lvl="1"/>
            <a:r>
              <a:rPr lang="en-US" dirty="0"/>
              <a:t>Software System Level</a:t>
            </a:r>
          </a:p>
          <a:p>
            <a:pPr lvl="1"/>
            <a:r>
              <a:rPr lang="en-US" dirty="0"/>
              <a:t>Software Application Level</a:t>
            </a:r>
          </a:p>
          <a:p>
            <a:pPr lvl="1"/>
            <a:r>
              <a:rPr lang="en-US" dirty="0"/>
              <a:t>The impatient human beings!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Reactive java programming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20445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Non-blocking request processing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167" t="32222" r="29167" b="23334"/>
          <a:stretch/>
        </p:blipFill>
        <p:spPr>
          <a:xfrm>
            <a:off x="728932" y="1828800"/>
            <a:ext cx="755904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737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1FBEA7-287F-4D4D-A16C-30D44FB1113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Non-blocking nature of threads helps in scaling the performance of the application. </a:t>
            </a:r>
          </a:p>
          <a:p>
            <a:r>
              <a:rPr lang="en-US" dirty="0"/>
              <a:t>Small number of threads means less memory utilization and also less context switching as well.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9F8271-008D-403D-912E-C7AAB8C3C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Non Blocking Request Processing</a:t>
            </a:r>
          </a:p>
        </p:txBody>
      </p:sp>
    </p:spTree>
    <p:extLst>
      <p:ext uri="{BB962C8B-B14F-4D97-AF65-F5344CB8AC3E}">
        <p14:creationId xmlns:p14="http://schemas.microsoft.com/office/powerpoint/2010/main" val="20160103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5B5303-5DEC-41E8-BC44-E3133606D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Spring Web Flux</a:t>
            </a:r>
          </a:p>
        </p:txBody>
      </p:sp>
      <p:sp>
        <p:nvSpPr>
          <p:cNvPr id="4" name="AutoShape 2" descr="spring webflux and spring mvc">
            <a:extLst>
              <a:ext uri="{FF2B5EF4-FFF2-40B4-BE49-F238E27FC236}">
                <a16:creationId xmlns:a16="http://schemas.microsoft.com/office/drawing/2014/main" id="{55137391-BB87-4FFB-9B2F-1CDA2183C7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4" descr="spring webflux and spring mvc">
            <a:extLst>
              <a:ext uri="{FF2B5EF4-FFF2-40B4-BE49-F238E27FC236}">
                <a16:creationId xmlns:a16="http://schemas.microsoft.com/office/drawing/2014/main" id="{FE907D62-83E5-446E-8A58-AC3CBCB336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503353-9680-4E04-A7E1-292737FEF4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33" t="21852" r="28334" b="23333"/>
          <a:stretch/>
        </p:blipFill>
        <p:spPr>
          <a:xfrm>
            <a:off x="609600" y="1752599"/>
            <a:ext cx="7543800" cy="436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226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4EE198-C0FD-461F-B39A-F6F510733A7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dirty="0" err="1"/>
              <a:t>WebFlux</a:t>
            </a:r>
            <a:r>
              <a:rPr lang="en-US" dirty="0"/>
              <a:t> is built on Project Reactor. </a:t>
            </a:r>
          </a:p>
          <a:p>
            <a:r>
              <a:rPr lang="en-US" dirty="0"/>
              <a:t>Project Reactor is the implementation of Reactive Streams specification. Reactor provides two types:</a:t>
            </a:r>
          </a:p>
          <a:p>
            <a:pPr lvl="1"/>
            <a:r>
              <a:rPr lang="en-US" dirty="0"/>
              <a:t>Mono: implements Publisher and returns 0 or 1 elements</a:t>
            </a:r>
          </a:p>
          <a:p>
            <a:pPr lvl="1"/>
            <a:r>
              <a:rPr lang="en-US" dirty="0"/>
              <a:t>Flux: implements Publisher and returns N elements.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CADD00-C82A-4264-88A7-458A7F1BD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Spring </a:t>
            </a:r>
            <a:r>
              <a:rPr lang="en-IN" dirty="0" err="1"/>
              <a:t>WebFlux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13407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4EE198-C0FD-461F-B39A-F6F510733A7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Spring </a:t>
            </a:r>
            <a:r>
              <a:rPr lang="en-US" dirty="0" err="1"/>
              <a:t>WebFlux</a:t>
            </a:r>
            <a:r>
              <a:rPr lang="en-US" dirty="0"/>
              <a:t> is parallel version of Spring MVC and supports fully non-blocking reactive streams. </a:t>
            </a:r>
          </a:p>
          <a:p>
            <a:r>
              <a:rPr lang="en-US" dirty="0"/>
              <a:t>It supports the back pressure concept and uses </a:t>
            </a:r>
            <a:r>
              <a:rPr lang="en-US" dirty="0" err="1"/>
              <a:t>Netty</a:t>
            </a:r>
            <a:r>
              <a:rPr lang="en-US" dirty="0"/>
              <a:t> as inbuilt server to run reactive applications. </a:t>
            </a:r>
          </a:p>
          <a:p>
            <a:r>
              <a:rPr lang="en-US" dirty="0"/>
              <a:t>Spring </a:t>
            </a:r>
            <a:r>
              <a:rPr lang="en-US" dirty="0" err="1"/>
              <a:t>webflux</a:t>
            </a:r>
            <a:r>
              <a:rPr lang="en-US" dirty="0"/>
              <a:t> uses project reactor as reactive library.</a:t>
            </a:r>
          </a:p>
          <a:p>
            <a:r>
              <a:rPr lang="en-US" dirty="0"/>
              <a:t>Reactor is a Reactive Streams library and therefore, all of its operators support non-blocking back pressure. </a:t>
            </a:r>
          </a:p>
          <a:p>
            <a:r>
              <a:rPr lang="en-US" dirty="0"/>
              <a:t>It is developed in close collaboration with Spring.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CADD00-C82A-4264-88A7-458A7F1BD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Spring </a:t>
            </a:r>
            <a:r>
              <a:rPr lang="en-IN" dirty="0" err="1"/>
              <a:t>WebFlux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020282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B45759-97DE-453A-868F-1DA1C748184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The Reactor project main artifact is reactor-core, a reactive library that focuses on the Reactive Streams specification and targets Java 8.</a:t>
            </a:r>
          </a:p>
          <a:p>
            <a:r>
              <a:rPr lang="en-US" dirty="0"/>
              <a:t>Reactor introduces composable reactive types that implement Publisher but also provide a rich vocabulary of operators: Flux and Mono. </a:t>
            </a:r>
          </a:p>
          <a:p>
            <a:r>
              <a:rPr lang="en-US" dirty="0"/>
              <a:t>A Flux object represents a reactive sequence of 0..N items, while a Mono object represents a single-value-or-empty (0..1) result.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6DC276-ED5A-478B-970E-29BDD4769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Reactor Core Features</a:t>
            </a:r>
          </a:p>
        </p:txBody>
      </p:sp>
    </p:spTree>
    <p:extLst>
      <p:ext uri="{BB962C8B-B14F-4D97-AF65-F5344CB8AC3E}">
        <p14:creationId xmlns:p14="http://schemas.microsoft.com/office/powerpoint/2010/main" val="28466861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D64DED-5043-476C-BF98-EBB7D76FB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Spring </a:t>
            </a:r>
            <a:r>
              <a:rPr lang="en-IN" dirty="0" err="1"/>
              <a:t>WebFlux</a:t>
            </a:r>
            <a:endParaRPr lang="en-IN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7FE1877-93D6-41CB-8038-2D9C6F4FD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98" y="1295400"/>
            <a:ext cx="9144000" cy="539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5335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D64DED-5043-476C-BF98-EBB7D76FB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Spring </a:t>
            </a:r>
            <a:r>
              <a:rPr lang="en-IN" dirty="0" err="1"/>
              <a:t>WebFlux</a:t>
            </a:r>
            <a:endParaRPr lang="en-IN" dirty="0"/>
          </a:p>
        </p:txBody>
      </p:sp>
      <p:pic>
        <p:nvPicPr>
          <p:cNvPr id="1026" name="Picture 2" descr="Spring WebFlux">
            <a:extLst>
              <a:ext uri="{FF2B5EF4-FFF2-40B4-BE49-F238E27FC236}">
                <a16:creationId xmlns:a16="http://schemas.microsoft.com/office/drawing/2014/main" id="{8CE3359C-92A4-4A1E-9F03-DB6EE5C8A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09662"/>
            <a:ext cx="6858000" cy="514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27733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D64DED-5043-476C-BF98-EBB7D76FB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Spring </a:t>
            </a:r>
            <a:r>
              <a:rPr lang="en-IN" dirty="0" err="1"/>
              <a:t>WebFlux</a:t>
            </a:r>
            <a:endParaRPr lang="en-I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27088A9-344C-40F1-9780-19F23FE55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29475"/>
            <a:ext cx="784860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5604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D64DED-5043-476C-BF98-EBB7D76FB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Spring </a:t>
            </a:r>
            <a:r>
              <a:rPr lang="en-IN" dirty="0" err="1"/>
              <a:t>WebFlux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4F265F-B08B-40E5-8AFE-352F3889CC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6"/>
          <a:stretch/>
        </p:blipFill>
        <p:spPr>
          <a:xfrm>
            <a:off x="0" y="1447800"/>
            <a:ext cx="9144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75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These are the new requirements we have to fulfill if we want our software to be competitive.</a:t>
            </a:r>
          </a:p>
          <a:p>
            <a:r>
              <a:rPr lang="en-US" b="1" dirty="0">
                <a:solidFill>
                  <a:srgbClr val="FF0000"/>
                </a:solidFill>
              </a:rPr>
              <a:t>Modular/dynamic</a:t>
            </a:r>
            <a:r>
              <a:rPr lang="en-US" dirty="0"/>
              <a:t>: This way, we will be able to have 24/7 systems, because modules can go offline and come online without breaking or halting the entire system. </a:t>
            </a:r>
          </a:p>
          <a:p>
            <a:r>
              <a:rPr lang="en-US" dirty="0"/>
              <a:t>Additionally, this helps us better structure our applications as they grow larger and manage their code base.</a:t>
            </a:r>
          </a:p>
          <a:p>
            <a:r>
              <a:rPr lang="en-US" b="1" dirty="0">
                <a:solidFill>
                  <a:srgbClr val="FF0000"/>
                </a:solidFill>
              </a:rPr>
              <a:t>Scalable</a:t>
            </a:r>
            <a:r>
              <a:rPr lang="en-US" dirty="0"/>
              <a:t>: This way, we are going to be able to handle a huge amount of data or large numbers of user requests.</a:t>
            </a:r>
          </a:p>
          <a:p>
            <a:r>
              <a:rPr lang="en-US" b="1" dirty="0">
                <a:solidFill>
                  <a:srgbClr val="FF0000"/>
                </a:solidFill>
              </a:rPr>
              <a:t>Fault-tolerant</a:t>
            </a:r>
            <a:r>
              <a:rPr lang="en-US" dirty="0"/>
              <a:t>: This way, the system will appear stable to its users.</a:t>
            </a:r>
          </a:p>
          <a:p>
            <a:r>
              <a:rPr lang="en-US" b="1" dirty="0">
                <a:solidFill>
                  <a:srgbClr val="FF0000"/>
                </a:solidFill>
              </a:rPr>
              <a:t>Responsive</a:t>
            </a:r>
            <a:r>
              <a:rPr lang="en-US" dirty="0"/>
              <a:t>: This means fast and available.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Reactive java programming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28297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D64DED-5043-476C-BF98-EBB7D76FB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Spring </a:t>
            </a:r>
            <a:r>
              <a:rPr lang="en-IN" dirty="0" err="1"/>
              <a:t>WebFlux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AC349E-ECB7-4838-83AB-C5DDBF6A8D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19"/>
          <a:stretch/>
        </p:blipFill>
        <p:spPr>
          <a:xfrm>
            <a:off x="0" y="1531809"/>
            <a:ext cx="9144000" cy="479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215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D78373-1286-4608-A9D1-E12319920BC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 Flux&lt;T&gt; is a standard Publisher&lt;T&gt; that represents an asynchronous sequence of 0 to N emitted items, optionally terminated by either a completion signal or an error. </a:t>
            </a:r>
          </a:p>
          <a:p>
            <a:r>
              <a:rPr lang="en-US" dirty="0"/>
              <a:t>As in the Reactive Streams spec, these three types of signal translate to calls to a downstream Subscriber’s </a:t>
            </a:r>
            <a:r>
              <a:rPr lang="en-US" dirty="0" err="1"/>
              <a:t>onNext</a:t>
            </a:r>
            <a:r>
              <a:rPr lang="en-US" dirty="0"/>
              <a:t>, </a:t>
            </a:r>
            <a:r>
              <a:rPr lang="en-US" dirty="0" err="1"/>
              <a:t>onComplete</a:t>
            </a:r>
            <a:r>
              <a:rPr lang="en-US" dirty="0"/>
              <a:t>, and </a:t>
            </a:r>
            <a:r>
              <a:rPr lang="en-US" dirty="0" err="1"/>
              <a:t>onError</a:t>
            </a:r>
            <a:r>
              <a:rPr lang="en-US" dirty="0"/>
              <a:t> methods.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FDFAE0-6B9A-462F-AEFE-A83B00BA7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Flux</a:t>
            </a:r>
          </a:p>
        </p:txBody>
      </p:sp>
    </p:spTree>
    <p:extLst>
      <p:ext uri="{BB962C8B-B14F-4D97-AF65-F5344CB8AC3E}">
        <p14:creationId xmlns:p14="http://schemas.microsoft.com/office/powerpoint/2010/main" val="21248303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7BB89D-3F50-40EE-922B-C2D417FA3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Flux, an Asynchronous Sequence of 0-N Items</a:t>
            </a:r>
            <a:endParaRPr lang="en-IN" dirty="0"/>
          </a:p>
        </p:txBody>
      </p:sp>
      <p:sp>
        <p:nvSpPr>
          <p:cNvPr id="4" name="AutoShape 2" descr="Flux">
            <a:extLst>
              <a:ext uri="{FF2B5EF4-FFF2-40B4-BE49-F238E27FC236}">
                <a16:creationId xmlns:a16="http://schemas.microsoft.com/office/drawing/2014/main" id="{F02D8685-864D-4D55-B507-2DB3249859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9B3010-3CFA-44C8-A0A7-63714B2BF9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33" t="12578" r="7500" b="33703"/>
          <a:stretch/>
        </p:blipFill>
        <p:spPr>
          <a:xfrm>
            <a:off x="461035" y="2039401"/>
            <a:ext cx="8073365" cy="38018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F9225-EF70-40C3-9712-F4F2B206138F}"/>
              </a:ext>
            </a:extLst>
          </p:cNvPr>
          <p:cNvSpPr txBox="1"/>
          <p:nvPr/>
        </p:nvSpPr>
        <p:spPr>
          <a:xfrm>
            <a:off x="609600" y="1312872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following image shows how a Flux transforms items: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80332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E45222-3A6F-491E-AF25-2268CF55FB4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The From methods can be used to generate a Flux from various sources, such as arrays, collections, and so on. </a:t>
            </a:r>
          </a:p>
          <a:p>
            <a:r>
              <a:rPr lang="en-US" dirty="0"/>
              <a:t>In this case, all of the values are identified as multi-valued datasets beforehand. </a:t>
            </a:r>
          </a:p>
          <a:p>
            <a:r>
              <a:rPr lang="en-US" dirty="0"/>
              <a:t>The generated Flux publishes the value events for each value in the original dataset, followed by a completion event.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530B77-01D3-452E-9BE6-CB41AF77D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</a:t>
            </a:r>
            <a:r>
              <a:rPr lang="en-IN" dirty="0" err="1"/>
              <a:t>Flux.from</a:t>
            </a:r>
            <a:r>
              <a:rPr lang="en-IN" dirty="0"/>
              <a:t> methods</a:t>
            </a:r>
          </a:p>
        </p:txBody>
      </p:sp>
    </p:spTree>
    <p:extLst>
      <p:ext uri="{BB962C8B-B14F-4D97-AF65-F5344CB8AC3E}">
        <p14:creationId xmlns:p14="http://schemas.microsoft.com/office/powerpoint/2010/main" val="25531928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E45222-3A6F-491E-AF25-2268CF55FB4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The offered methods have the following variants:</a:t>
            </a:r>
          </a:p>
          <a:p>
            <a:pPr lvl="1"/>
            <a:r>
              <a:rPr lang="en-US" dirty="0" err="1"/>
              <a:t>Flux.fromArray</a:t>
            </a:r>
            <a:r>
              <a:rPr lang="en-US" dirty="0"/>
              <a:t>: This is used to build a stream from an array of a type.</a:t>
            </a:r>
          </a:p>
          <a:p>
            <a:pPr lvl="1"/>
            <a:r>
              <a:rPr lang="en-US" dirty="0" err="1"/>
              <a:t>Flux.fromIterable</a:t>
            </a:r>
            <a:r>
              <a:rPr lang="en-US" dirty="0"/>
              <a:t>: This is used to build a stream from collections.</a:t>
            </a:r>
          </a:p>
          <a:p>
            <a:pPr lvl="1"/>
            <a:r>
              <a:rPr lang="en-US" dirty="0"/>
              <a:t> All collections are of the </a:t>
            </a:r>
            <a:r>
              <a:rPr lang="en-US" dirty="0" err="1"/>
              <a:t>Iterable</a:t>
            </a:r>
            <a:r>
              <a:rPr lang="en-US" dirty="0"/>
              <a:t>&lt;T&gt; type, which can be passed to this to generate the intended stream.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530B77-01D3-452E-9BE6-CB41AF77D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</a:t>
            </a:r>
            <a:r>
              <a:rPr lang="en-IN" dirty="0" err="1"/>
              <a:t>Flux.from</a:t>
            </a:r>
            <a:r>
              <a:rPr lang="en-IN" dirty="0"/>
              <a:t> methods</a:t>
            </a:r>
          </a:p>
        </p:txBody>
      </p:sp>
    </p:spTree>
    <p:extLst>
      <p:ext uri="{BB962C8B-B14F-4D97-AF65-F5344CB8AC3E}">
        <p14:creationId xmlns:p14="http://schemas.microsoft.com/office/powerpoint/2010/main" val="33167869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E45222-3A6F-491E-AF25-2268CF55FB4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Flux offers methods to generate infinite streams and empty streams, or to convert an existing Reactive Stream publisher to Flux. </a:t>
            </a:r>
          </a:p>
          <a:p>
            <a:r>
              <a:rPr lang="en-US" dirty="0"/>
              <a:t>These methods are required to generate streams that can be combined with other streams, using the available operators.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530B77-01D3-452E-9BE6-CB41AF77D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Flux Utility methods</a:t>
            </a:r>
          </a:p>
        </p:txBody>
      </p:sp>
    </p:spTree>
    <p:extLst>
      <p:ext uri="{BB962C8B-B14F-4D97-AF65-F5344CB8AC3E}">
        <p14:creationId xmlns:p14="http://schemas.microsoft.com/office/powerpoint/2010/main" val="20521705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E45222-3A6F-491E-AF25-2268CF55FB4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Available operators, as follows:</a:t>
            </a:r>
          </a:p>
          <a:p>
            <a:pPr lvl="1"/>
            <a:r>
              <a:rPr lang="en-US" dirty="0" err="1"/>
              <a:t>Flux.empty</a:t>
            </a:r>
            <a:r>
              <a:rPr lang="en-US" dirty="0"/>
              <a:t>: This method generates an empty stream with no values and only completion.</a:t>
            </a:r>
          </a:p>
          <a:p>
            <a:pPr lvl="1"/>
            <a:r>
              <a:rPr lang="en-US" dirty="0" err="1"/>
              <a:t>Flux.error</a:t>
            </a:r>
            <a:r>
              <a:rPr lang="en-US" dirty="0"/>
              <a:t>: This method generates an error stream with no values and only specified errors.</a:t>
            </a:r>
          </a:p>
          <a:p>
            <a:pPr lvl="1"/>
            <a:r>
              <a:rPr lang="en-US" dirty="0" err="1"/>
              <a:t>Flux.never</a:t>
            </a:r>
            <a:r>
              <a:rPr lang="en-US" dirty="0"/>
              <a:t>: This method generates a stream with no events at all. It does not generate events of any type.</a:t>
            </a:r>
          </a:p>
          <a:p>
            <a:pPr lvl="1"/>
            <a:r>
              <a:rPr lang="en-US" dirty="0" err="1"/>
              <a:t>Flux.from</a:t>
            </a:r>
            <a:r>
              <a:rPr lang="en-US" dirty="0"/>
              <a:t>: This method takes an existing reactive publisher and generates a Flux from it.</a:t>
            </a:r>
          </a:p>
          <a:p>
            <a:pPr lvl="1"/>
            <a:r>
              <a:rPr lang="en-US" dirty="0" err="1"/>
              <a:t>Flux.defer</a:t>
            </a:r>
            <a:r>
              <a:rPr lang="en-US" dirty="0"/>
              <a:t>: This method is used to build a lazy reactive publisher. The method takes a Java 8 supplier to instantiate a subscription-specific Reactive Stream publisher. The publisher instance is only generated when a subscriber makes a subscription to the Flux.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530B77-01D3-452E-9BE6-CB41AF77D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Flux Utility methods</a:t>
            </a:r>
          </a:p>
        </p:txBody>
      </p:sp>
    </p:spTree>
    <p:extLst>
      <p:ext uri="{BB962C8B-B14F-4D97-AF65-F5344CB8AC3E}">
        <p14:creationId xmlns:p14="http://schemas.microsoft.com/office/powerpoint/2010/main" val="396378783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6F1790-518E-42CC-A4F1-0246114F827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Flux supports programmatic event generation. </a:t>
            </a:r>
          </a:p>
          <a:p>
            <a:r>
              <a:rPr lang="en-US" dirty="0"/>
              <a:t>This is an advanced usage method of the API, and it involves some more components.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BEEEE2-F91B-4B1E-8D24-92429A394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</a:t>
            </a:r>
            <a:r>
              <a:rPr lang="en-IN" dirty="0" err="1"/>
              <a:t>Flux.generate</a:t>
            </a:r>
            <a:r>
              <a:rPr lang="en-IN" dirty="0"/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243237744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CCA568-DD41-46FA-87BD-B1A08B4ACC7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4988" y="1423986"/>
            <a:ext cx="8228012" cy="5205414"/>
          </a:xfrm>
        </p:spPr>
        <p:txBody>
          <a:bodyPr>
            <a:normAutofit fontScale="92500"/>
          </a:bodyPr>
          <a:lstStyle/>
          <a:p>
            <a:r>
              <a:rPr lang="en-US" dirty="0"/>
              <a:t>Mono is capable of generating a maximum of one event.</a:t>
            </a:r>
          </a:p>
          <a:p>
            <a:r>
              <a:rPr lang="en-US" dirty="0"/>
              <a:t>This is a specific use case for Flux, capable of handling one response model, such as data aggregation, HTTP </a:t>
            </a:r>
            <a:r>
              <a:rPr lang="en-US" dirty="0" err="1"/>
              <a:t>requestresponse</a:t>
            </a:r>
            <a:r>
              <a:rPr lang="en-US" dirty="0"/>
              <a:t>, service invocation response, and so on.</a:t>
            </a:r>
          </a:p>
          <a:p>
            <a:r>
              <a:rPr lang="en-US" dirty="0"/>
              <a:t>It is important to note that a Mono emits the following three events:</a:t>
            </a:r>
          </a:p>
          <a:p>
            <a:pPr lvl="1"/>
            <a:r>
              <a:rPr lang="en-US" dirty="0"/>
              <a:t>Value refers to the single value generated by the publisher</a:t>
            </a:r>
          </a:p>
          <a:p>
            <a:pPr lvl="1"/>
            <a:r>
              <a:rPr lang="en-US" dirty="0"/>
              <a:t>Completion refers to a normal termination of the stream</a:t>
            </a:r>
          </a:p>
          <a:p>
            <a:pPr lvl="1"/>
            <a:r>
              <a:rPr lang="en-US" dirty="0"/>
              <a:t>Error refers to an erroneous termination of the stream </a:t>
            </a:r>
          </a:p>
          <a:p>
            <a:pPr lvl="1"/>
            <a:r>
              <a:rPr lang="en-US" dirty="0"/>
              <a:t>Since Mono is a subset of Flux, it supports a subset of Flux operators.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124A7B-9E93-4C18-A4DA-3F056CA3E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Mono</a:t>
            </a:r>
          </a:p>
        </p:txBody>
      </p:sp>
    </p:spTree>
    <p:extLst>
      <p:ext uri="{BB962C8B-B14F-4D97-AF65-F5344CB8AC3E}">
        <p14:creationId xmlns:p14="http://schemas.microsoft.com/office/powerpoint/2010/main" val="265705711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4A2A67-9E84-4395-AB3E-2C98373AA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Mono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922472-52A5-4DAB-83F7-1180939F0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76" y="2321351"/>
            <a:ext cx="8638847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792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1"/>
</p:tagLst>
</file>

<file path=ppt/theme/theme1.xml><?xml version="1.0" encoding="utf-8"?>
<a:theme xmlns:a="http://schemas.openxmlformats.org/drawingml/2006/main" name="Pencils_02_2012">
  <a:themeElements>
    <a:clrScheme name="SWF Template">
      <a:dk1>
        <a:srgbClr val="000000"/>
      </a:dk1>
      <a:lt1>
        <a:sysClr val="window" lastClr="FFFFFF"/>
      </a:lt1>
      <a:dk2>
        <a:srgbClr val="002266"/>
      </a:dk2>
      <a:lt2>
        <a:srgbClr val="BBBB00"/>
      </a:lt2>
      <a:accent1>
        <a:srgbClr val="00BBEE"/>
      </a:accent1>
      <a:accent2>
        <a:srgbClr val="FF9900"/>
      </a:accent2>
      <a:accent3>
        <a:srgbClr val="BBBB00"/>
      </a:accent3>
      <a:accent4>
        <a:srgbClr val="002266"/>
      </a:accent4>
      <a:accent5>
        <a:srgbClr val="DD4411"/>
      </a:accent5>
      <a:accent6>
        <a:srgbClr val="E1DD00"/>
      </a:accent6>
      <a:hlink>
        <a:srgbClr val="FF9900"/>
      </a:hlink>
      <a:folHlink>
        <a:srgbClr val="002266"/>
      </a:folHlink>
    </a:clrScheme>
    <a:fontScheme name="Accen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04DE32136F4D4F8B91DE44C434FF89" ma:contentTypeVersion="0" ma:contentTypeDescription="Create a new document." ma:contentTypeScope="" ma:versionID="51781ce6f9edcc76a54a87506d8d88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514F291-B47C-48A1-B199-EBD0A7B4E780}">
  <ds:schemaRefs>
    <ds:schemaRef ds:uri="http://purl.org/dc/dcmitype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81C72F5-E8DF-4294-BFF4-1725915F86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9A6220E-5020-4ACE-A33D-0A412E4F470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Pencils_02_2012</Template>
  <TotalTime>9407</TotalTime>
  <Words>7706</Words>
  <Application>Microsoft Office PowerPoint</Application>
  <PresentationFormat>On-screen Show (4:3)</PresentationFormat>
  <Paragraphs>681</Paragraphs>
  <Slides>157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157</vt:i4>
      </vt:variant>
    </vt:vector>
  </HeadingPairs>
  <TitlesOfParts>
    <vt:vector size="161" baseType="lpstr">
      <vt:lpstr>-apple-system</vt:lpstr>
      <vt:lpstr>Arial</vt:lpstr>
      <vt:lpstr>Calibri</vt:lpstr>
      <vt:lpstr>Pencils_02_2012</vt:lpstr>
      <vt:lpstr>PowerPoint Presentation</vt:lpstr>
      <vt:lpstr>Goals</vt:lpstr>
      <vt:lpstr>What is reactive programming? </vt:lpstr>
      <vt:lpstr>What is reactive programming? </vt:lpstr>
      <vt:lpstr>Reactive java programming </vt:lpstr>
      <vt:lpstr>Reactive java programming </vt:lpstr>
      <vt:lpstr>Why should we be reactive?</vt:lpstr>
      <vt:lpstr>Why Reactive java programming </vt:lpstr>
      <vt:lpstr>Why Reactive java programming </vt:lpstr>
      <vt:lpstr>Why Reactive java programming </vt:lpstr>
      <vt:lpstr>Creating and Connecting Observables, Observers, and Subjects</vt:lpstr>
      <vt:lpstr>Introducing Reactor</vt:lpstr>
      <vt:lpstr>Introducing Reactor</vt:lpstr>
      <vt:lpstr>ReactiveX </vt:lpstr>
      <vt:lpstr>The ReactiveX API</vt:lpstr>
      <vt:lpstr>Reactivex API</vt:lpstr>
      <vt:lpstr>Reactivex API</vt:lpstr>
      <vt:lpstr>Reactivex API</vt:lpstr>
      <vt:lpstr>Reactivex API</vt:lpstr>
      <vt:lpstr>Reactivex API</vt:lpstr>
      <vt:lpstr>The ReactiveX API</vt:lpstr>
      <vt:lpstr>The ReactiveX API</vt:lpstr>
      <vt:lpstr>The ReactiveX API</vt:lpstr>
      <vt:lpstr>The ReactiveX API</vt:lpstr>
      <vt:lpstr>The ReactiveX API</vt:lpstr>
      <vt:lpstr>The ReactiveX API</vt:lpstr>
      <vt:lpstr>The ReactiveX API</vt:lpstr>
      <vt:lpstr>Reactive Streams</vt:lpstr>
      <vt:lpstr>Reactive Streams Publisher</vt:lpstr>
      <vt:lpstr>Reactive Streams Subscriber</vt:lpstr>
      <vt:lpstr>Reactive Streams Subscriber</vt:lpstr>
      <vt:lpstr>Reactive Streams Subscriber</vt:lpstr>
      <vt:lpstr>Reactive Streams</vt:lpstr>
      <vt:lpstr>Reactive Streams</vt:lpstr>
      <vt:lpstr>Reactive Streams</vt:lpstr>
      <vt:lpstr>Reactive Streams</vt:lpstr>
      <vt:lpstr>David Karnok's classification</vt:lpstr>
      <vt:lpstr>Zero generation</vt:lpstr>
      <vt:lpstr>First generation</vt:lpstr>
      <vt:lpstr>Second generation</vt:lpstr>
      <vt:lpstr>Third generation</vt:lpstr>
      <vt:lpstr>Fourth generation</vt:lpstr>
      <vt:lpstr>Fifth generation</vt:lpstr>
      <vt:lpstr>Reactor</vt:lpstr>
      <vt:lpstr>Reactor</vt:lpstr>
      <vt:lpstr>Infinite Data Streams</vt:lpstr>
      <vt:lpstr>Push Pull Stream</vt:lpstr>
      <vt:lpstr>Concurrency Agnostic</vt:lpstr>
      <vt:lpstr>Operator Vocabulary</vt:lpstr>
      <vt:lpstr>Operator Vocabulary</vt:lpstr>
      <vt:lpstr>Getting Reactor</vt:lpstr>
      <vt:lpstr>Getting Reactor</vt:lpstr>
      <vt:lpstr>The Publisher and Subscriber APIs in a Reactor</vt:lpstr>
      <vt:lpstr>Reactive Streams API</vt:lpstr>
      <vt:lpstr>Reactive Streams API</vt:lpstr>
      <vt:lpstr>Reactive Streams API</vt:lpstr>
      <vt:lpstr>Reactive Streams API</vt:lpstr>
      <vt:lpstr>Reactive Streams API</vt:lpstr>
      <vt:lpstr>Observable Interface</vt:lpstr>
      <vt:lpstr>The Observable.just method</vt:lpstr>
      <vt:lpstr>The Observable.from method</vt:lpstr>
      <vt:lpstr>The Observable. fromIterable method</vt:lpstr>
      <vt:lpstr>The Observable. fromArray method</vt:lpstr>
      <vt:lpstr>The Observable. fromCallable method</vt:lpstr>
      <vt:lpstr>The Observable. fromAction method</vt:lpstr>
      <vt:lpstr>The Observable. fromRunnable method</vt:lpstr>
      <vt:lpstr>The Observable. fromFuture method</vt:lpstr>
      <vt:lpstr>The Observable. from{reactive type} method</vt:lpstr>
      <vt:lpstr>Observable.Create</vt:lpstr>
      <vt:lpstr>Hot and Cold Observables</vt:lpstr>
      <vt:lpstr>Hot and Cold Observables</vt:lpstr>
      <vt:lpstr>BackPressure</vt:lpstr>
      <vt:lpstr>Blocking Request Processing</vt:lpstr>
      <vt:lpstr>Blocking request processing</vt:lpstr>
      <vt:lpstr>Blocking request processing</vt:lpstr>
      <vt:lpstr>Non blocking request processing</vt:lpstr>
      <vt:lpstr>Event Loop asynchronous Non blocking request processing</vt:lpstr>
      <vt:lpstr>Event Loop</vt:lpstr>
      <vt:lpstr>Event Loop</vt:lpstr>
      <vt:lpstr>Non-blocking request processing</vt:lpstr>
      <vt:lpstr>Non Blocking Request Processing</vt:lpstr>
      <vt:lpstr>Spring Web Flux</vt:lpstr>
      <vt:lpstr>Spring WebFlux</vt:lpstr>
      <vt:lpstr>Spring WebFlux</vt:lpstr>
      <vt:lpstr>Reactor Core Features</vt:lpstr>
      <vt:lpstr>Spring WebFlux</vt:lpstr>
      <vt:lpstr>Spring WebFlux</vt:lpstr>
      <vt:lpstr>Spring WebFlux</vt:lpstr>
      <vt:lpstr>Spring WebFlux</vt:lpstr>
      <vt:lpstr>Spring WebFlux</vt:lpstr>
      <vt:lpstr>Flux</vt:lpstr>
      <vt:lpstr>Flux, an Asynchronous Sequence of 0-N Items</vt:lpstr>
      <vt:lpstr>The Flux.from methods</vt:lpstr>
      <vt:lpstr>The Flux.from methods</vt:lpstr>
      <vt:lpstr>The Flux Utility methods</vt:lpstr>
      <vt:lpstr>The Flux Utility methods</vt:lpstr>
      <vt:lpstr>The Flux.generate method</vt:lpstr>
      <vt:lpstr>Mono</vt:lpstr>
      <vt:lpstr>Mono</vt:lpstr>
      <vt:lpstr>Mono</vt:lpstr>
      <vt:lpstr>Mono, an Asynchronous 0-1 Result</vt:lpstr>
      <vt:lpstr>The Mono.just method</vt:lpstr>
      <vt:lpstr>The Mono.from method</vt:lpstr>
      <vt:lpstr>The Mono.from method</vt:lpstr>
      <vt:lpstr>The Mono Utility methods</vt:lpstr>
      <vt:lpstr>Mono.Create</vt:lpstr>
      <vt:lpstr>Vert.x</vt:lpstr>
      <vt:lpstr>Vert.x</vt:lpstr>
      <vt:lpstr>Vert.x</vt:lpstr>
      <vt:lpstr>Vert.x is Reactive</vt:lpstr>
      <vt:lpstr>Vert.x is Polyglot</vt:lpstr>
      <vt:lpstr>Core Vert.x concepts</vt:lpstr>
      <vt:lpstr>Threading and programming models</vt:lpstr>
      <vt:lpstr>Threading and programming models</vt:lpstr>
      <vt:lpstr>Event Loop</vt:lpstr>
      <vt:lpstr>Event Loop</vt:lpstr>
      <vt:lpstr>Event Loop</vt:lpstr>
      <vt:lpstr>Event Loop</vt:lpstr>
      <vt:lpstr>Event Loop</vt:lpstr>
      <vt:lpstr>Event bus</vt:lpstr>
      <vt:lpstr>Event Bus</vt:lpstr>
      <vt:lpstr>Event Bus</vt:lpstr>
      <vt:lpstr>Event Bus</vt:lpstr>
      <vt:lpstr>Verticles</vt:lpstr>
      <vt:lpstr>Verticles Event Bus</vt:lpstr>
      <vt:lpstr>Vert.x Event Bus</vt:lpstr>
      <vt:lpstr>The Vert.x Thread Model</vt:lpstr>
      <vt:lpstr>The Vert.x Thread Model</vt:lpstr>
      <vt:lpstr>The Vert.x Thread Model</vt:lpstr>
      <vt:lpstr>Vert.x Services</vt:lpstr>
      <vt:lpstr>Installation</vt:lpstr>
      <vt:lpstr>Installation</vt:lpstr>
      <vt:lpstr>Deployment</vt:lpstr>
      <vt:lpstr>Implementing a Verticle</vt:lpstr>
      <vt:lpstr>Start()</vt:lpstr>
      <vt:lpstr>Start()</vt:lpstr>
      <vt:lpstr>Stop()</vt:lpstr>
      <vt:lpstr>Vertical Deploy()</vt:lpstr>
      <vt:lpstr>Vertical Deploy()</vt:lpstr>
      <vt:lpstr>Vertical Deploy()</vt:lpstr>
      <vt:lpstr>Deploying a Verticle From Another Verticle</vt:lpstr>
      <vt:lpstr>PowerPoint Presentation</vt:lpstr>
      <vt:lpstr>Vertx Scaling</vt:lpstr>
      <vt:lpstr>Vertx Config Options</vt:lpstr>
      <vt:lpstr>Future and Promise</vt:lpstr>
      <vt:lpstr>PowerPoint Presentation</vt:lpstr>
      <vt:lpstr>Event Loop</vt:lpstr>
      <vt:lpstr>Event Loop Blocked Warning</vt:lpstr>
      <vt:lpstr>PowerPoint Presentation</vt:lpstr>
      <vt:lpstr>Worker Verticle</vt:lpstr>
      <vt:lpstr>Websocket protocol</vt:lpstr>
      <vt:lpstr>Vert.x Microservice</vt:lpstr>
      <vt:lpstr>Kafka Metrics</vt:lpstr>
      <vt:lpstr>Promotheus Metrics</vt:lpstr>
      <vt:lpstr>Vertx Graphql</vt:lpstr>
      <vt:lpstr>PowerPoint Presentation</vt:lpstr>
      <vt:lpstr>Module Summary</vt:lpstr>
    </vt:vector>
  </TitlesOfParts>
  <Company>Accenture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erica.l.moeser</dc:creator>
  <dc:description/>
  <cp:lastModifiedBy>Parameswari Ettiappan</cp:lastModifiedBy>
  <cp:revision>1027</cp:revision>
  <dcterms:created xsi:type="dcterms:W3CDTF">2012-03-13T15:47:14Z</dcterms:created>
  <dcterms:modified xsi:type="dcterms:W3CDTF">2021-05-20T03:54:28Z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UseProject">
    <vt:lpwstr>1</vt:lpwstr>
  </property>
  <property fmtid="{D5CDD505-2E9C-101B-9397-08002B2CF9AE}" pid="3" name="ArticulatePath">
    <vt:lpwstr>DH_PPT_012012_LEO</vt:lpwstr>
  </property>
  <property fmtid="{D5CDD505-2E9C-101B-9397-08002B2CF9AE}" pid="4" name="ArticulateGUID">
    <vt:lpwstr>AAA9661D-BB09-40B4-9621-E5DD34F7073B</vt:lpwstr>
  </property>
  <property fmtid="{D5CDD505-2E9C-101B-9397-08002B2CF9AE}" pid="5" name="ArticulateProjectFull">
    <vt:lpwstr>F:\PROJECTS\JohnsonBeesley\Accenture\Accenture_PPT_020412_LEO.ppta</vt:lpwstr>
  </property>
  <property fmtid="{D5CDD505-2E9C-101B-9397-08002B2CF9AE}" pid="6" name="ContentTypeId">
    <vt:lpwstr>0x0101003104DE32136F4D4F8B91DE44C434FF89</vt:lpwstr>
  </property>
</Properties>
</file>